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2" r:id="rId2"/>
    <p:sldId id="259" r:id="rId3"/>
    <p:sldId id="256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36"/>
    <p:restoredTop sz="98986" autoAdjust="0"/>
  </p:normalViewPr>
  <p:slideViewPr>
    <p:cSldViewPr snapToGrid="0" snapToObjects="1">
      <p:cViewPr varScale="1">
        <p:scale>
          <a:sx n="105" d="100"/>
          <a:sy n="105" d="100"/>
        </p:scale>
        <p:origin x="-19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F9EFC-FE63-4F5C-9A81-57AE82A4629C}" type="datetimeFigureOut">
              <a:rPr lang="en-US" smtClean="0"/>
              <a:t>2/22/17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CBCB-08F8-419C-BD2B-277B1997C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5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Announcements: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Deadline to Submit</a:t>
            </a:r>
            <a:r>
              <a:rPr lang="en-US" baseline="0" dirty="0"/>
              <a:t> for a</a:t>
            </a:r>
            <a:r>
              <a:rPr lang="en-US" dirty="0"/>
              <a:t> Marketing Nation </a:t>
            </a:r>
            <a:r>
              <a:rPr lang="en-US" dirty="0" err="1"/>
              <a:t>Revvie</a:t>
            </a:r>
            <a:r>
              <a:rPr lang="en-US" dirty="0"/>
              <a:t> is January 27, 2016. Reach</a:t>
            </a:r>
            <a:r>
              <a:rPr lang="en-US" baseline="0" dirty="0"/>
              <a:t> out to revvies@marketo.com with any questions</a:t>
            </a:r>
            <a:r>
              <a:rPr lang="en-US" baseline="0"/>
              <a:t>! 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7CBCB-08F8-419C-BD2B-277B1997C0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59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B29A6-8771-6741-923B-5851077766D1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E4D0F9-E626-604B-B555-CE17B6073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B29A6-8771-6741-923B-5851077766D1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E4D0F9-E626-604B-B555-CE17B6073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58A5-97F9-C042-9004-4A7EE83E00AA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CC75-342D-D641-BFB0-E1959B65B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B29A6-8771-6741-923B-5851077766D1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E4D0F9-E626-604B-B555-CE17B6073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B29A6-8771-6741-923B-5851077766D1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E4D0F9-E626-604B-B555-CE17B6073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B29A6-8771-6741-923B-5851077766D1}" type="datetimeFigureOut">
              <a:rPr lang="en-US" smtClean="0"/>
              <a:t>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E4D0F9-E626-604B-B555-CE17B6073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B29A6-8771-6741-923B-5851077766D1}" type="datetimeFigureOut">
              <a:rPr lang="en-US" smtClean="0"/>
              <a:t>2/22/17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E4D0F9-E626-604B-B555-CE17B6073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B29A6-8771-6741-923B-5851077766D1}" type="datetimeFigureOut">
              <a:rPr lang="en-US" smtClean="0"/>
              <a:t>2/22/17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E4D0F9-E626-604B-B555-CE17B6073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B29A6-8771-6741-923B-5851077766D1}" type="datetimeFigureOut">
              <a:rPr lang="en-US" smtClean="0"/>
              <a:t>2/22/17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E4D0F9-E626-604B-B555-CE17B6073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B29A6-8771-6741-923B-5851077766D1}" type="datetimeFigureOut">
              <a:rPr lang="en-US" smtClean="0"/>
              <a:t>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E4D0F9-E626-604B-B555-CE17B6073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B29A6-8771-6741-923B-5851077766D1}" type="datetimeFigureOut">
              <a:rPr lang="en-US" smtClean="0"/>
              <a:t>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E4D0F9-E626-604B-B555-CE17B6073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hyperlink" Target="http://events.marketo.com/summit/2017/?RefID=MSP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51978"/>
            <a:ext cx="9144000" cy="2387600"/>
          </a:xfrm>
        </p:spPr>
        <p:txBody>
          <a:bodyPr/>
          <a:lstStyle/>
          <a:p>
            <a:r>
              <a:rPr lang="en-US" dirty="0" smtClean="0"/>
              <a:t>NYMUG</a:t>
            </a:r>
            <a:br>
              <a:rPr lang="en-US" dirty="0" smtClean="0"/>
            </a:br>
            <a:r>
              <a:rPr lang="en-US" dirty="0" smtClean="0"/>
              <a:t>February 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1528"/>
            <a:ext cx="9144000" cy="564652"/>
          </a:xfrm>
        </p:spPr>
        <p:txBody>
          <a:bodyPr/>
          <a:lstStyle/>
          <a:p>
            <a:r>
              <a:rPr lang="en-US" b="1" dirty="0" smtClean="0"/>
              <a:t>Sponsors:</a:t>
            </a:r>
          </a:p>
          <a:p>
            <a:endParaRPr lang="en-US" b="1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437947"/>
              </p:ext>
            </p:extLst>
          </p:nvPr>
        </p:nvGraphicFramePr>
        <p:xfrm>
          <a:off x="619473" y="4406180"/>
          <a:ext cx="1082528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1006"/>
                <a:gridCol w="55442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Marketo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Romanoff Consultants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RomanoffConsultants2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838" y="5046260"/>
            <a:ext cx="3107515" cy="1110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4574" y="4546600"/>
            <a:ext cx="2771938" cy="1705808"/>
          </a:xfrm>
          <a:prstGeom prst="rect">
            <a:avLst/>
          </a:prstGeom>
        </p:spPr>
      </p:pic>
      <p:sp>
        <p:nvSpPr>
          <p:cNvPr id="12" name="Shape 39"/>
          <p:cNvSpPr/>
          <p:nvPr/>
        </p:nvSpPr>
        <p:spPr>
          <a:xfrm>
            <a:off x="0" y="6238875"/>
            <a:ext cx="12192000" cy="619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eaLnBrk="1" hangingPunct="1"/>
            <a:endParaRPr lang="en-US" sz="3200">
              <a:solidFill>
                <a:srgbClr val="FFFFFF"/>
              </a:solidFill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47660" y="6464300"/>
            <a:ext cx="99171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dirty="0">
                <a:solidFill>
                  <a:schemeClr val="bg1"/>
                </a:solidFill>
                <a:latin typeface="Opens sans" charset="0"/>
                <a:cs typeface="Open Sans" charset="0"/>
              </a:rPr>
              <a:t>Romanoff Consultants</a:t>
            </a:r>
            <a:r>
              <a:rPr lang="en-US" sz="1100" dirty="0">
                <a:solidFill>
                  <a:srgbClr val="7F7F7F"/>
                </a:solidFill>
                <a:latin typeface="Opens sans" charset="0"/>
                <a:cs typeface="Open Sans" charset="0"/>
              </a:rPr>
              <a:t>  </a:t>
            </a:r>
            <a:r>
              <a:rPr lang="en-US" sz="1100" dirty="0">
                <a:solidFill>
                  <a:srgbClr val="FF0000"/>
                </a:solidFill>
                <a:latin typeface="GillSans" charset="0"/>
                <a:cs typeface="Calibri" charset="0"/>
              </a:rPr>
              <a:t>•</a:t>
            </a:r>
            <a:r>
              <a:rPr lang="en-US" sz="1100" dirty="0">
                <a:latin typeface="GillSans" charset="0"/>
                <a:cs typeface="Calibri" charset="0"/>
              </a:rPr>
              <a:t>  </a:t>
            </a:r>
            <a:r>
              <a:rPr lang="en-US" sz="1100" dirty="0">
                <a:solidFill>
                  <a:srgbClr val="FFFFFF"/>
                </a:solidFill>
                <a:latin typeface="Opens sans" charset="0"/>
                <a:cs typeface="Open Sans" charset="0"/>
              </a:rPr>
              <a:t>524 Broadway 11th Floor, New York, NY 10012</a:t>
            </a:r>
            <a:r>
              <a:rPr lang="en-US" sz="1100" dirty="0">
                <a:solidFill>
                  <a:srgbClr val="7F7F7F"/>
                </a:solidFill>
                <a:latin typeface="Opens sans" charset="0"/>
                <a:cs typeface="Open Sans" charset="0"/>
              </a:rPr>
              <a:t> </a:t>
            </a:r>
            <a:r>
              <a:rPr lang="en-US" sz="1100" dirty="0">
                <a:solidFill>
                  <a:srgbClr val="FF0000"/>
                </a:solidFill>
                <a:latin typeface="GillSans" charset="0"/>
                <a:cs typeface="Calibri" charset="0"/>
              </a:rPr>
              <a:t>•</a:t>
            </a:r>
            <a:r>
              <a:rPr lang="en-US" sz="1100" dirty="0">
                <a:latin typeface="GillSans" charset="0"/>
                <a:cs typeface="Calibri" charset="0"/>
              </a:rPr>
              <a:t> </a:t>
            </a:r>
            <a:r>
              <a:rPr lang="en-US" sz="1100" dirty="0">
                <a:solidFill>
                  <a:srgbClr val="FFFFFF"/>
                </a:solidFill>
                <a:latin typeface="Opens sans" charset="0"/>
                <a:cs typeface="Open Sans" charset="0"/>
              </a:rPr>
              <a:t>(212) 390-0400 </a:t>
            </a:r>
            <a:endParaRPr lang="en-GB" sz="1100" dirty="0">
              <a:solidFill>
                <a:srgbClr val="FFFFFF"/>
              </a:solidFill>
              <a:latin typeface="Opens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7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3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200" y="433552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Summit Speaker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Friends and Family Discount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2222938"/>
            <a:ext cx="5029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200" y="2534069"/>
            <a:ext cx="4359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Discount </a:t>
            </a:r>
            <a:r>
              <a:rPr lang="en-US" sz="2400" b="1" dirty="0">
                <a:solidFill>
                  <a:schemeClr val="bg1"/>
                </a:solidFill>
              </a:rPr>
              <a:t>Code: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Nation</a:t>
            </a:r>
            <a:r>
              <a:rPr lang="en-US" sz="3200" b="1" dirty="0" smtClean="0">
                <a:solidFill>
                  <a:schemeClr val="bg1"/>
                </a:solidFill>
              </a:rPr>
              <a:t>300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1" name="Rounded Rectangle 20">
            <a:hlinkClick r:id="rId4"/>
          </p:cNvPr>
          <p:cNvSpPr/>
          <p:nvPr/>
        </p:nvSpPr>
        <p:spPr>
          <a:xfrm>
            <a:off x="554477" y="4557051"/>
            <a:ext cx="2791838" cy="573932"/>
          </a:xfrm>
          <a:prstGeom prst="roundRect">
            <a:avLst/>
          </a:prstGeom>
          <a:solidFill>
            <a:srgbClr val="18A1D9"/>
          </a:solidFill>
          <a:ln w="5080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17124" y="4610711"/>
            <a:ext cx="2266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hlinkClick r:id="rId4"/>
              </a:rPr>
              <a:t>REGISTER NOW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1" y="1825625"/>
            <a:ext cx="540616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660066"/>
                </a:solidFill>
              </a:rPr>
              <a:t>Marketo</a:t>
            </a:r>
            <a:endParaRPr lang="en-US" b="1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en-US" dirty="0" smtClean="0"/>
              <a:t>Mik</a:t>
            </a:r>
            <a:r>
              <a:rPr lang="en-US" dirty="0" smtClean="0"/>
              <a:t>e Fazio</a:t>
            </a:r>
          </a:p>
          <a:p>
            <a:pPr marL="0" indent="0">
              <a:buNone/>
            </a:pPr>
            <a:r>
              <a:rPr lang="en-US" u="sng" dirty="0" err="1"/>
              <a:t>mfazio@marketo.com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Christian Fernandez</a:t>
            </a:r>
          </a:p>
          <a:p>
            <a:pPr marL="0" indent="0">
              <a:buNone/>
            </a:pPr>
            <a:r>
              <a:rPr lang="en-US" u="sng" dirty="0" err="1"/>
              <a:t>christian@marketo.com</a:t>
            </a:r>
            <a:endParaRPr lang="en-US" dirty="0" smtClean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244361" y="1825625"/>
            <a:ext cx="540616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smtClean="0">
                <a:solidFill>
                  <a:srgbClr val="660066"/>
                </a:solidFill>
              </a:rPr>
              <a:t>NYMUG Leader</a:t>
            </a:r>
          </a:p>
          <a:p>
            <a:pPr marL="0" indent="0">
              <a:buFont typeface="Arial"/>
              <a:buNone/>
            </a:pPr>
            <a:r>
              <a:rPr lang="en-US" smtClean="0"/>
              <a:t>Inga Romanoff</a:t>
            </a:r>
          </a:p>
          <a:p>
            <a:pPr marL="0" indent="0">
              <a:buFont typeface="Arial"/>
              <a:buNone/>
            </a:pPr>
            <a:r>
              <a:rPr lang="en-US" smtClean="0"/>
              <a:t>inga.romanoff@gmail.com</a:t>
            </a:r>
          </a:p>
          <a:p>
            <a:pPr marL="0" indent="0">
              <a:buFont typeface="Arial"/>
              <a:buNone/>
            </a:pPr>
            <a:r>
              <a:rPr lang="en-US" smtClean="0"/>
              <a:t>(212) 390-0082</a:t>
            </a:r>
          </a:p>
          <a:p>
            <a:pPr marL="0" indent="0">
              <a:buFont typeface="Arial"/>
              <a:buNone/>
            </a:pPr>
            <a:r>
              <a:rPr lang="en-US" smtClean="0"/>
              <a:t>Twitter @ingaroma</a:t>
            </a:r>
          </a:p>
          <a:p>
            <a:pPr marL="0" indent="0">
              <a:buFont typeface="Arial"/>
              <a:buNone/>
            </a:pPr>
            <a:r>
              <a:rPr lang="en-US" smtClean="0"/>
              <a:t>Linkedin </a:t>
            </a:r>
          </a:p>
          <a:p>
            <a:pPr marL="0" indent="0">
              <a:buFont typeface="Arial"/>
              <a:buNone/>
            </a:pPr>
            <a:r>
              <a:rPr lang="en-US" smtClean="0"/>
              <a:t>www.linkedn.com/in/ingaromanoff</a:t>
            </a:r>
            <a:endParaRPr lang="en-US" dirty="0" smtClean="0"/>
          </a:p>
        </p:txBody>
      </p:sp>
      <p:sp>
        <p:nvSpPr>
          <p:cNvPr id="8" name="Shape 39"/>
          <p:cNvSpPr/>
          <p:nvPr/>
        </p:nvSpPr>
        <p:spPr>
          <a:xfrm>
            <a:off x="0" y="6238875"/>
            <a:ext cx="12192000" cy="619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eaLnBrk="1" hangingPunct="1"/>
            <a:endParaRPr lang="en-US" sz="3200">
              <a:solidFill>
                <a:srgbClr val="FFFFFF"/>
              </a:solidFill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47660" y="6464300"/>
            <a:ext cx="99171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dirty="0">
                <a:solidFill>
                  <a:schemeClr val="bg1"/>
                </a:solidFill>
                <a:latin typeface="Opens sans" charset="0"/>
                <a:cs typeface="Open Sans" charset="0"/>
              </a:rPr>
              <a:t>Romanoff Consultants</a:t>
            </a:r>
            <a:r>
              <a:rPr lang="en-US" sz="1100" dirty="0">
                <a:solidFill>
                  <a:srgbClr val="7F7F7F"/>
                </a:solidFill>
                <a:latin typeface="Opens sans" charset="0"/>
                <a:cs typeface="Open Sans" charset="0"/>
              </a:rPr>
              <a:t>  </a:t>
            </a:r>
            <a:r>
              <a:rPr lang="en-US" sz="1100" dirty="0">
                <a:solidFill>
                  <a:srgbClr val="FF0000"/>
                </a:solidFill>
                <a:latin typeface="GillSans" charset="0"/>
                <a:cs typeface="Calibri" charset="0"/>
              </a:rPr>
              <a:t>•</a:t>
            </a:r>
            <a:r>
              <a:rPr lang="en-US" sz="1100" dirty="0">
                <a:latin typeface="GillSans" charset="0"/>
                <a:cs typeface="Calibri" charset="0"/>
              </a:rPr>
              <a:t>  </a:t>
            </a:r>
            <a:r>
              <a:rPr lang="en-US" sz="1100" dirty="0">
                <a:solidFill>
                  <a:srgbClr val="FFFFFF"/>
                </a:solidFill>
                <a:latin typeface="Opens sans" charset="0"/>
                <a:cs typeface="Open Sans" charset="0"/>
              </a:rPr>
              <a:t>524 Broadway 11th Floor, New York, NY 10012</a:t>
            </a:r>
            <a:r>
              <a:rPr lang="en-US" sz="1100" dirty="0">
                <a:solidFill>
                  <a:srgbClr val="7F7F7F"/>
                </a:solidFill>
                <a:latin typeface="Opens sans" charset="0"/>
                <a:cs typeface="Open Sans" charset="0"/>
              </a:rPr>
              <a:t> </a:t>
            </a:r>
            <a:r>
              <a:rPr lang="en-US" sz="1100" dirty="0">
                <a:solidFill>
                  <a:srgbClr val="FF0000"/>
                </a:solidFill>
                <a:latin typeface="GillSans" charset="0"/>
                <a:cs typeface="Calibri" charset="0"/>
              </a:rPr>
              <a:t>•</a:t>
            </a:r>
            <a:r>
              <a:rPr lang="en-US" sz="1100" dirty="0">
                <a:latin typeface="GillSans" charset="0"/>
                <a:cs typeface="Calibri" charset="0"/>
              </a:rPr>
              <a:t> </a:t>
            </a:r>
            <a:r>
              <a:rPr lang="en-US" sz="1100" dirty="0">
                <a:solidFill>
                  <a:srgbClr val="FFFFFF"/>
                </a:solidFill>
                <a:latin typeface="Opens sans" charset="0"/>
                <a:cs typeface="Open Sans" charset="0"/>
              </a:rPr>
              <a:t>(212) 390-0400 </a:t>
            </a:r>
            <a:endParaRPr lang="en-GB" sz="1100" dirty="0">
              <a:solidFill>
                <a:srgbClr val="FFFFFF"/>
              </a:solidFill>
              <a:latin typeface="Opens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19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5799</TotalTime>
  <Words>121</Words>
  <Application>Microsoft Macintosh PowerPoint</Application>
  <PresentationFormat>Custom</PresentationFormat>
  <Paragraphs>28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NYMUG February 22</vt:lpstr>
      <vt:lpstr>PowerPoint Presentation</vt:lpstr>
      <vt:lpstr>PowerPoint Presentation</vt:lpstr>
      <vt:lpstr>Contact Info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Lynn-Kai Chao</dc:creator>
  <cp:lastModifiedBy>Inga Romanoff</cp:lastModifiedBy>
  <cp:revision>21</cp:revision>
  <dcterms:created xsi:type="dcterms:W3CDTF">2016-11-15T23:01:47Z</dcterms:created>
  <dcterms:modified xsi:type="dcterms:W3CDTF">2017-02-25T17:48:19Z</dcterms:modified>
</cp:coreProperties>
</file>