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9" r:id="rId1"/>
    <p:sldMasterId id="2147483808" r:id="rId2"/>
    <p:sldMasterId id="2147483837" r:id="rId3"/>
    <p:sldMasterId id="2147483856" r:id="rId4"/>
    <p:sldMasterId id="2147483859" r:id="rId5"/>
  </p:sldMasterIdLst>
  <p:notesMasterIdLst>
    <p:notesMasterId r:id="rId32"/>
  </p:notesMasterIdLst>
  <p:handoutMasterIdLst>
    <p:handoutMasterId r:id="rId33"/>
  </p:handoutMasterIdLst>
  <p:sldIdLst>
    <p:sldId id="571" r:id="rId6"/>
    <p:sldId id="701" r:id="rId7"/>
    <p:sldId id="662" r:id="rId8"/>
    <p:sldId id="740" r:id="rId9"/>
    <p:sldId id="741" r:id="rId10"/>
    <p:sldId id="736" r:id="rId11"/>
    <p:sldId id="742" r:id="rId12"/>
    <p:sldId id="758" r:id="rId13"/>
    <p:sldId id="759" r:id="rId14"/>
    <p:sldId id="760" r:id="rId15"/>
    <p:sldId id="751" r:id="rId16"/>
    <p:sldId id="756" r:id="rId17"/>
    <p:sldId id="752" r:id="rId18"/>
    <p:sldId id="757" r:id="rId19"/>
    <p:sldId id="755" r:id="rId20"/>
    <p:sldId id="754" r:id="rId21"/>
    <p:sldId id="739" r:id="rId22"/>
    <p:sldId id="737" r:id="rId23"/>
    <p:sldId id="743" r:id="rId24"/>
    <p:sldId id="744" r:id="rId25"/>
    <p:sldId id="745" r:id="rId26"/>
    <p:sldId id="746" r:id="rId27"/>
    <p:sldId id="747" r:id="rId28"/>
    <p:sldId id="748" r:id="rId29"/>
    <p:sldId id="749" r:id="rId30"/>
    <p:sldId id="750" r:id="rId31"/>
  </p:sldIdLst>
  <p:sldSz cx="9144000" cy="6858000" type="letter"/>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688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3758"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0639"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7517"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4398" algn="l" defTabSz="913758" rtl="0" eaLnBrk="1" latinLnBrk="0" hangingPunct="1">
      <a:defRPr kern="1200">
        <a:solidFill>
          <a:schemeClr val="tx1"/>
        </a:solidFill>
        <a:latin typeface="Calibri" pitchFamily="34" charset="0"/>
        <a:ea typeface="MS PGothic" pitchFamily="34" charset="-128"/>
        <a:cs typeface="+mn-cs"/>
      </a:defRPr>
    </a:lvl6pPr>
    <a:lvl7pPr marL="2741275" algn="l" defTabSz="913758" rtl="0" eaLnBrk="1" latinLnBrk="0" hangingPunct="1">
      <a:defRPr kern="1200">
        <a:solidFill>
          <a:schemeClr val="tx1"/>
        </a:solidFill>
        <a:latin typeface="Calibri" pitchFamily="34" charset="0"/>
        <a:ea typeface="MS PGothic" pitchFamily="34" charset="-128"/>
        <a:cs typeface="+mn-cs"/>
      </a:defRPr>
    </a:lvl7pPr>
    <a:lvl8pPr marL="3198156" algn="l" defTabSz="913758" rtl="0" eaLnBrk="1" latinLnBrk="0" hangingPunct="1">
      <a:defRPr kern="1200">
        <a:solidFill>
          <a:schemeClr val="tx1"/>
        </a:solidFill>
        <a:latin typeface="Calibri" pitchFamily="34" charset="0"/>
        <a:ea typeface="MS PGothic" pitchFamily="34" charset="-128"/>
        <a:cs typeface="+mn-cs"/>
      </a:defRPr>
    </a:lvl8pPr>
    <a:lvl9pPr marL="3655033" algn="l" defTabSz="913758"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C0003"/>
    <a:srgbClr val="1D21A9"/>
    <a:srgbClr val="5254C6"/>
    <a:srgbClr val="FFFFFF"/>
    <a:srgbClr val="FD800A"/>
    <a:srgbClr val="FFE8DE"/>
    <a:srgbClr val="F98C0A"/>
    <a:srgbClr val="828282"/>
    <a:srgbClr val="888889"/>
    <a:srgbClr val="8C8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58" autoAdjust="0"/>
    <p:restoredTop sz="83013" autoAdjust="0"/>
  </p:normalViewPr>
  <p:slideViewPr>
    <p:cSldViewPr snapToGrid="0">
      <p:cViewPr varScale="1">
        <p:scale>
          <a:sx n="86" d="100"/>
          <a:sy n="86" d="100"/>
        </p:scale>
        <p:origin x="-1504" y="-112"/>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153" d="100"/>
          <a:sy n="153" d="100"/>
        </p:scale>
        <p:origin x="-67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C7DA431-06CA-4EBF-86C6-BF9C2C7CB9B0}" type="datetimeFigureOut">
              <a:rPr lang="en-US"/>
              <a:pPr/>
              <a:t>12/7/17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63E26E-206F-4865-A7D6-D4208AD652BE}" type="slidenum">
              <a:rPr lang="en-US"/>
              <a:pPr/>
              <a:t>‹#›</a:t>
            </a:fld>
            <a:endParaRPr lang="en-US"/>
          </a:p>
        </p:txBody>
      </p:sp>
    </p:spTree>
    <p:extLst>
      <p:ext uri="{BB962C8B-B14F-4D97-AF65-F5344CB8AC3E}">
        <p14:creationId xmlns:p14="http://schemas.microsoft.com/office/powerpoint/2010/main" val="1431726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6DBEF59-7441-4313-90B2-795C3FECC233}" type="datetimeFigureOut">
              <a:rPr lang="en-GB"/>
              <a:pPr/>
              <a:t>12/7/17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9604105-1B3F-4103-90FC-40CEDD0FCA27}" type="slidenum">
              <a:rPr lang="en-GB"/>
              <a:pPr/>
              <a:t>‹#›</a:t>
            </a:fld>
            <a:endParaRPr lang="en-GB"/>
          </a:p>
        </p:txBody>
      </p:sp>
    </p:spTree>
    <p:extLst>
      <p:ext uri="{BB962C8B-B14F-4D97-AF65-F5344CB8AC3E}">
        <p14:creationId xmlns:p14="http://schemas.microsoft.com/office/powerpoint/2010/main" val="40913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688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3758"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0639"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7517"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4398" algn="l" defTabSz="913758" rtl="0" eaLnBrk="1" latinLnBrk="0" hangingPunct="1">
      <a:defRPr sz="1200" kern="1200">
        <a:solidFill>
          <a:schemeClr val="tx1"/>
        </a:solidFill>
        <a:latin typeface="+mn-lt"/>
        <a:ea typeface="+mn-ea"/>
        <a:cs typeface="+mn-cs"/>
      </a:defRPr>
    </a:lvl6pPr>
    <a:lvl7pPr marL="2741275" algn="l" defTabSz="913758" rtl="0" eaLnBrk="1" latinLnBrk="0" hangingPunct="1">
      <a:defRPr sz="1200" kern="1200">
        <a:solidFill>
          <a:schemeClr val="tx1"/>
        </a:solidFill>
        <a:latin typeface="+mn-lt"/>
        <a:ea typeface="+mn-ea"/>
        <a:cs typeface="+mn-cs"/>
      </a:defRPr>
    </a:lvl7pPr>
    <a:lvl8pPr marL="3198156" algn="l" defTabSz="913758" rtl="0" eaLnBrk="1" latinLnBrk="0" hangingPunct="1">
      <a:defRPr sz="1200" kern="1200">
        <a:solidFill>
          <a:schemeClr val="tx1"/>
        </a:solidFill>
        <a:latin typeface="+mn-lt"/>
        <a:ea typeface="+mn-ea"/>
        <a:cs typeface="+mn-cs"/>
      </a:defRPr>
    </a:lvl8pPr>
    <a:lvl9pPr marL="3655033" algn="l" defTabSz="9137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S PGothic" pitchFamily="34" charset="-128"/>
                <a:cs typeface="ＭＳ Ｐゴシック" charset="0"/>
              </a:rPr>
              <a:t>Despite all the modern tools available to marketers, the marketing attribution problem still exists. Perhaps, even more now - as our digital environment became more sophisticated, the systems are still not capturing attribution data. </a:t>
            </a:r>
          </a:p>
          <a:p>
            <a:endParaRPr lang="en-US" sz="1200" kern="1200" dirty="0" smtClean="0">
              <a:solidFill>
                <a:schemeClr val="tx1"/>
              </a:solidFill>
              <a:latin typeface="+mn-lt"/>
              <a:ea typeface="MS PGothic" pitchFamily="34" charset="-128"/>
              <a:cs typeface="ＭＳ Ｐゴシック" charset="0"/>
            </a:endParaRPr>
          </a:p>
          <a:p>
            <a:r>
              <a:rPr lang="en-US" sz="1200" kern="1200" dirty="0" smtClean="0">
                <a:solidFill>
                  <a:schemeClr val="tx1"/>
                </a:solidFill>
                <a:latin typeface="+mn-lt"/>
                <a:ea typeface="MS PGothic" pitchFamily="34" charset="-128"/>
                <a:cs typeface="ＭＳ Ｐゴシック" charset="0"/>
              </a:rPr>
              <a:t>Interestingly, availability of marketing analytics data made marketers comfortable</a:t>
            </a:r>
            <a:r>
              <a:rPr lang="en-US" sz="1200" kern="1200" baseline="0" dirty="0" smtClean="0">
                <a:solidFill>
                  <a:schemeClr val="tx1"/>
                </a:solidFill>
                <a:latin typeface="+mn-lt"/>
                <a:ea typeface="MS PGothic" pitchFamily="34" charset="-128"/>
                <a:cs typeface="ＭＳ Ｐゴシック" charset="0"/>
              </a:rPr>
              <a:t> with looking at </a:t>
            </a:r>
            <a:r>
              <a:rPr lang="en-US" sz="1200" kern="1200" dirty="0" smtClean="0">
                <a:solidFill>
                  <a:schemeClr val="tx1"/>
                </a:solidFill>
                <a:latin typeface="+mn-lt"/>
                <a:ea typeface="MS PGothic" pitchFamily="34" charset="-128"/>
                <a:cs typeface="ＭＳ Ｐゴシック" charset="0"/>
              </a:rPr>
              <a:t>detailed data about particular touchpoints like the clicks a display ad gets, and tweaking things to improve but not necessarily understanding if those clicks lead</a:t>
            </a:r>
            <a:r>
              <a:rPr lang="en-US" sz="1200" kern="1200" baseline="0" dirty="0" smtClean="0">
                <a:solidFill>
                  <a:schemeClr val="tx1"/>
                </a:solidFill>
                <a:latin typeface="+mn-lt"/>
                <a:ea typeface="MS PGothic" pitchFamily="34" charset="-128"/>
                <a:cs typeface="ＭＳ Ｐゴシック" charset="0"/>
              </a:rPr>
              <a:t> to business Closed Won</a:t>
            </a:r>
            <a:r>
              <a:rPr lang="en-US" sz="1200" kern="1200" dirty="0" smtClean="0">
                <a:solidFill>
                  <a:schemeClr val="tx1"/>
                </a:solidFill>
                <a:latin typeface="+mn-lt"/>
                <a:ea typeface="MS PGothic" pitchFamily="34" charset="-128"/>
                <a:cs typeface="ＭＳ Ｐゴシック" charset="0"/>
              </a:rPr>
              <a:t>. What was lacking was the broad view of what was working and what wasn’t, which advanced attribution provides. Decisions can now be made based on what users are responding to, and these decisions can have a dramatic impact on results. </a:t>
            </a:r>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4</a:t>
            </a:fld>
            <a:endParaRPr lang="en-GB"/>
          </a:p>
        </p:txBody>
      </p:sp>
    </p:spTree>
    <p:extLst>
      <p:ext uri="{BB962C8B-B14F-4D97-AF65-F5344CB8AC3E}">
        <p14:creationId xmlns:p14="http://schemas.microsoft.com/office/powerpoint/2010/main" val="216508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Aft>
                <a:spcPts val="600"/>
              </a:spcAft>
              <a:buFont typeface="Arial"/>
              <a:buChar char="•"/>
            </a:pPr>
            <a:r>
              <a:rPr lang="en-US" sz="1600" dirty="0" smtClean="0"/>
              <a:t>Marketo allows for FT and MT attribution tracking (source and campaign influence)</a:t>
            </a:r>
          </a:p>
          <a:p>
            <a:pPr marL="285750" indent="-285750">
              <a:lnSpc>
                <a:spcPct val="120000"/>
              </a:lnSpc>
              <a:spcAft>
                <a:spcPts val="600"/>
              </a:spcAft>
              <a:buFont typeface="Arial"/>
              <a:buChar char="•"/>
            </a:pPr>
            <a:r>
              <a:rPr lang="en-US" sz="1600" dirty="0" smtClean="0"/>
              <a:t>Program Analyzer and success statuses for marketing programs track which programs and channels have the biggest impact</a:t>
            </a:r>
          </a:p>
          <a:p>
            <a:pPr marL="285750" indent="-285750">
              <a:lnSpc>
                <a:spcPct val="120000"/>
              </a:lnSpc>
              <a:spcAft>
                <a:spcPts val="600"/>
              </a:spcAft>
              <a:buFont typeface="Arial"/>
              <a:buChar char="•"/>
            </a:pPr>
            <a:r>
              <a:rPr lang="en-US" sz="1600" dirty="0" smtClean="0"/>
              <a:t>Some limitations:</a:t>
            </a:r>
          </a:p>
          <a:p>
            <a:pPr marL="742630" lvl="1" indent="-285750">
              <a:lnSpc>
                <a:spcPct val="120000"/>
              </a:lnSpc>
              <a:spcAft>
                <a:spcPts val="600"/>
              </a:spcAft>
              <a:buFont typeface="Arial"/>
              <a:buChar char="•"/>
            </a:pPr>
            <a:r>
              <a:rPr lang="en-US" sz="1600" dirty="0" smtClean="0"/>
              <a:t>Data coverage</a:t>
            </a:r>
          </a:p>
          <a:p>
            <a:pPr marL="742630" lvl="1" indent="-285750">
              <a:lnSpc>
                <a:spcPct val="120000"/>
              </a:lnSpc>
              <a:spcAft>
                <a:spcPts val="600"/>
              </a:spcAft>
              <a:buFont typeface="Arial"/>
              <a:buChar char="•"/>
            </a:pPr>
            <a:r>
              <a:rPr lang="en-US" sz="1600" dirty="0" smtClean="0"/>
              <a:t>Requires period costs</a:t>
            </a:r>
          </a:p>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14</a:t>
            </a:fld>
            <a:endParaRPr lang="en-GB"/>
          </a:p>
        </p:txBody>
      </p:sp>
    </p:spTree>
    <p:extLst>
      <p:ext uri="{BB962C8B-B14F-4D97-AF65-F5344CB8AC3E}">
        <p14:creationId xmlns:p14="http://schemas.microsoft.com/office/powerpoint/2010/main" val="110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600"/>
              </a:spcAft>
              <a:buFont typeface="Arial"/>
              <a:buNone/>
            </a:pPr>
            <a:r>
              <a:rPr lang="en-US" sz="1600" b="1" dirty="0" smtClean="0"/>
              <a:t>What is attribution?</a:t>
            </a:r>
          </a:p>
          <a:p>
            <a:pPr marL="0" indent="0">
              <a:lnSpc>
                <a:spcPct val="120000"/>
              </a:lnSpc>
              <a:spcAft>
                <a:spcPts val="600"/>
              </a:spcAft>
              <a:buFont typeface="Arial"/>
              <a:buNone/>
            </a:pPr>
            <a:r>
              <a:rPr lang="en-US" sz="1600" dirty="0" smtClean="0"/>
              <a:t>Attribution is how Marketo gives credit to the programs that help influence sales and opportunities. If you use the Marketo modeler, attribution can also give credit for moving someone forward in your business model.</a:t>
            </a:r>
          </a:p>
          <a:p>
            <a:pPr marL="0" indent="0">
              <a:lnSpc>
                <a:spcPct val="120000"/>
              </a:lnSpc>
              <a:spcAft>
                <a:spcPts val="600"/>
              </a:spcAft>
              <a:buFont typeface="Arial"/>
              <a:buNone/>
            </a:pPr>
            <a:endParaRPr lang="en-US" sz="1600" dirty="0" smtClean="0"/>
          </a:p>
          <a:p>
            <a:pPr marL="285750" indent="-285750">
              <a:lnSpc>
                <a:spcPct val="120000"/>
              </a:lnSpc>
              <a:spcAft>
                <a:spcPts val="600"/>
              </a:spcAft>
              <a:buFont typeface="Arial"/>
              <a:buChar char="•"/>
            </a:pPr>
            <a:r>
              <a:rPr lang="en-US" sz="1600" dirty="0" smtClean="0"/>
              <a:t>Only about 22% of businesses are satisfied with their conversion rates</a:t>
            </a:r>
            <a:r>
              <a:rPr lang="en-US" sz="1600" baseline="30000" dirty="0" smtClean="0"/>
              <a:t>1</a:t>
            </a:r>
            <a:r>
              <a:rPr lang="en-US" sz="1600" dirty="0" smtClean="0"/>
              <a:t> and 80% of marketers report their lead generation efforts are only slightly or somewhat effective</a:t>
            </a:r>
            <a:r>
              <a:rPr lang="en-US" sz="1600" baseline="30000" dirty="0" smtClean="0"/>
              <a:t>2</a:t>
            </a:r>
          </a:p>
          <a:p>
            <a:pPr marL="285750" indent="-285750">
              <a:lnSpc>
                <a:spcPct val="120000"/>
              </a:lnSpc>
              <a:spcAft>
                <a:spcPts val="600"/>
              </a:spcAft>
              <a:buFont typeface="Arial"/>
              <a:buChar char="•"/>
            </a:pPr>
            <a:r>
              <a:rPr lang="en-US" sz="1600" dirty="0" smtClean="0"/>
              <a:t>No shortage of options, </a:t>
            </a:r>
            <a:r>
              <a:rPr lang="en-US" sz="1200" kern="1200" dirty="0" smtClean="0">
                <a:solidFill>
                  <a:schemeClr val="tx1"/>
                </a:solidFill>
                <a:latin typeface="+mn-lt"/>
                <a:ea typeface="MS PGothic" pitchFamily="34" charset="-128"/>
                <a:cs typeface="ＭＳ Ｐゴシック" charset="0"/>
              </a:rPr>
              <a:t>Marketing efforts are largely defined by the channels they choose (and don’t choose) to invest in. Due to budget constraints, the choice often comes down to one channel over another. </a:t>
            </a:r>
          </a:p>
          <a:p>
            <a:pPr marL="285750" indent="-285750">
              <a:lnSpc>
                <a:spcPct val="120000"/>
              </a:lnSpc>
              <a:spcAft>
                <a:spcPts val="600"/>
              </a:spcAft>
              <a:buFont typeface="Arial"/>
              <a:buChar char="•"/>
            </a:pPr>
            <a:r>
              <a:rPr lang="en-US" sz="1600" dirty="0" smtClean="0"/>
              <a:t>The truth is, most of them don’t have full visibility of their acquisition efforts performance</a:t>
            </a:r>
          </a:p>
          <a:p>
            <a:pPr marL="285750" indent="-285750">
              <a:lnSpc>
                <a:spcPct val="120000"/>
              </a:lnSpc>
              <a:spcAft>
                <a:spcPts val="600"/>
              </a:spcAft>
              <a:buFont typeface="Arial"/>
              <a:buChar char="•"/>
            </a:pPr>
            <a:r>
              <a:rPr lang="en-US" sz="1200" kern="1200" dirty="0" smtClean="0">
                <a:solidFill>
                  <a:schemeClr val="tx1"/>
                </a:solidFill>
                <a:latin typeface="+mn-lt"/>
                <a:ea typeface="MS PGothic" pitchFamily="34" charset="-128"/>
                <a:cs typeface="ＭＳ Ｐゴシック" charset="0"/>
              </a:rPr>
              <a:t>To truly optimize any particular company’s conversion</a:t>
            </a:r>
            <a:r>
              <a:rPr lang="en-US" sz="1200" kern="1200" baseline="0" dirty="0" smtClean="0">
                <a:solidFill>
                  <a:schemeClr val="tx1"/>
                </a:solidFill>
                <a:latin typeface="+mn-lt"/>
                <a:ea typeface="MS PGothic" pitchFamily="34" charset="-128"/>
                <a:cs typeface="ＭＳ Ｐゴシック" charset="0"/>
              </a:rPr>
              <a:t> channels, </a:t>
            </a:r>
            <a:r>
              <a:rPr lang="en-US" sz="1200" kern="1200" dirty="0" smtClean="0">
                <a:solidFill>
                  <a:schemeClr val="tx1"/>
                </a:solidFill>
                <a:latin typeface="+mn-lt"/>
                <a:ea typeface="MS PGothic" pitchFamily="34" charset="-128"/>
                <a:cs typeface="ＭＳ Ｐゴシック" charset="0"/>
              </a:rPr>
              <a:t>a proper comparison is required. That’s where the marketing attribution model comes in. Marketing attribution allows you to tie conversions and revenue to the channels that were involved. This provides hard numbers to inform your decisions and justify your reasoning.</a:t>
            </a:r>
            <a:endParaRPr lang="en-US" sz="1600" dirty="0" smtClean="0"/>
          </a:p>
          <a:p>
            <a:pPr marL="285750" indent="-285750">
              <a:lnSpc>
                <a:spcPct val="120000"/>
              </a:lnSpc>
              <a:spcAft>
                <a:spcPts val="600"/>
              </a:spcAft>
              <a:buFont typeface="Arial"/>
              <a:buChar char="•"/>
            </a:pPr>
            <a:r>
              <a:rPr lang="en-US" sz="1600" dirty="0" smtClean="0"/>
              <a:t>Three basic schools of marketing attribution:</a:t>
            </a:r>
          </a:p>
          <a:p>
            <a:pPr marL="742630" lvl="1" indent="-285750">
              <a:lnSpc>
                <a:spcPct val="120000"/>
              </a:lnSpc>
              <a:spcAft>
                <a:spcPts val="600"/>
              </a:spcAft>
              <a:buFont typeface="Arial"/>
              <a:buChar char="•"/>
            </a:pPr>
            <a:r>
              <a:rPr lang="en-US" sz="1600" dirty="0" smtClean="0"/>
              <a:t>First Touch Attribution</a:t>
            </a:r>
          </a:p>
          <a:p>
            <a:pPr marL="742630" lvl="1" indent="-285750">
              <a:lnSpc>
                <a:spcPct val="120000"/>
              </a:lnSpc>
              <a:spcAft>
                <a:spcPts val="600"/>
              </a:spcAft>
              <a:buFont typeface="Arial"/>
              <a:buChar char="•"/>
            </a:pPr>
            <a:r>
              <a:rPr lang="en-US" sz="1600" dirty="0" smtClean="0"/>
              <a:t>Last Touch Attribution</a:t>
            </a:r>
          </a:p>
          <a:p>
            <a:pPr marL="742630" lvl="1" indent="-285750">
              <a:lnSpc>
                <a:spcPct val="120000"/>
              </a:lnSpc>
              <a:spcAft>
                <a:spcPts val="600"/>
              </a:spcAft>
              <a:buFont typeface="Arial"/>
              <a:buChar char="•"/>
            </a:pPr>
            <a:r>
              <a:rPr lang="en-US" sz="1600" dirty="0" smtClean="0"/>
              <a:t>Multi-Touch Attribution</a:t>
            </a:r>
          </a:p>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16</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45661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Aft>
                <a:spcPts val="600"/>
              </a:spcAft>
              <a:buFont typeface="Arial"/>
              <a:buNone/>
            </a:pPr>
            <a:r>
              <a:rPr lang="en-US" sz="1600" b="1" dirty="0" smtClean="0"/>
              <a:t>What is attribution?</a:t>
            </a:r>
          </a:p>
          <a:p>
            <a:pPr marL="0" indent="0">
              <a:lnSpc>
                <a:spcPct val="120000"/>
              </a:lnSpc>
              <a:spcAft>
                <a:spcPts val="600"/>
              </a:spcAft>
              <a:buFont typeface="Arial"/>
              <a:buNone/>
            </a:pPr>
            <a:r>
              <a:rPr lang="en-US" sz="1600" dirty="0" smtClean="0"/>
              <a:t>Attribution is how Marketo gives credit to the programs that help influence sales and opportunities. If you use the Marketo revenue modeler, attribution can also give credit for moving someone forward in your business model.</a:t>
            </a:r>
          </a:p>
          <a:p>
            <a:pPr marL="0" indent="0">
              <a:lnSpc>
                <a:spcPct val="120000"/>
              </a:lnSpc>
              <a:spcAft>
                <a:spcPts val="600"/>
              </a:spcAft>
              <a:buFont typeface="Arial"/>
              <a:buNone/>
            </a:pPr>
            <a:endParaRPr lang="en-US" sz="1600" dirty="0" smtClean="0"/>
          </a:p>
          <a:p>
            <a:pPr marL="285750" indent="-285750">
              <a:lnSpc>
                <a:spcPct val="120000"/>
              </a:lnSpc>
              <a:spcAft>
                <a:spcPts val="600"/>
              </a:spcAft>
              <a:buFont typeface="Arial"/>
              <a:buChar char="•"/>
            </a:pPr>
            <a:r>
              <a:rPr lang="en-US" sz="1600" dirty="0" smtClean="0"/>
              <a:t>Only about 22% of businesses are satisfied with their conversion rates</a:t>
            </a:r>
            <a:r>
              <a:rPr lang="en-US" sz="1600" baseline="30000" dirty="0" smtClean="0"/>
              <a:t>1</a:t>
            </a:r>
            <a:r>
              <a:rPr lang="en-US" sz="1600" dirty="0" smtClean="0"/>
              <a:t> and 80% of marketers report their lead generation efforts are only slightly or somewhat effective</a:t>
            </a:r>
            <a:r>
              <a:rPr lang="en-US" sz="1600" baseline="30000" dirty="0" smtClean="0"/>
              <a:t>2</a:t>
            </a:r>
          </a:p>
          <a:p>
            <a:pPr marL="285750" indent="-285750">
              <a:lnSpc>
                <a:spcPct val="120000"/>
              </a:lnSpc>
              <a:spcAft>
                <a:spcPts val="600"/>
              </a:spcAft>
              <a:buFont typeface="Arial"/>
              <a:buChar char="•"/>
            </a:pPr>
            <a:r>
              <a:rPr lang="en-US" sz="1600" dirty="0" smtClean="0"/>
              <a:t>No shortage of options, </a:t>
            </a:r>
            <a:r>
              <a:rPr lang="en-US" sz="1200" kern="1200" dirty="0" smtClean="0">
                <a:solidFill>
                  <a:schemeClr val="tx1"/>
                </a:solidFill>
                <a:latin typeface="+mn-lt"/>
                <a:ea typeface="MS PGothic" pitchFamily="34" charset="-128"/>
                <a:cs typeface="ＭＳ Ｐゴシック" charset="0"/>
              </a:rPr>
              <a:t>Marketing efforts are largely defined by the channels they choose (and don’t choose) to invest in. Due to budget constraints, the choice often comes down to one channel over another. </a:t>
            </a:r>
          </a:p>
          <a:p>
            <a:pPr marL="285750" indent="-285750">
              <a:lnSpc>
                <a:spcPct val="120000"/>
              </a:lnSpc>
              <a:spcAft>
                <a:spcPts val="600"/>
              </a:spcAft>
              <a:buFont typeface="Arial"/>
              <a:buChar char="•"/>
            </a:pPr>
            <a:r>
              <a:rPr lang="en-US" sz="1600" dirty="0" smtClean="0"/>
              <a:t>The truth is, most of them don’t have full visibility of their acquisition efforts performance</a:t>
            </a:r>
          </a:p>
          <a:p>
            <a:pPr marL="285750" indent="-285750">
              <a:lnSpc>
                <a:spcPct val="120000"/>
              </a:lnSpc>
              <a:spcAft>
                <a:spcPts val="600"/>
              </a:spcAft>
              <a:buFont typeface="Arial"/>
              <a:buChar char="•"/>
            </a:pPr>
            <a:r>
              <a:rPr lang="en-US" sz="1200" kern="1200" dirty="0" smtClean="0">
                <a:solidFill>
                  <a:schemeClr val="tx1"/>
                </a:solidFill>
                <a:latin typeface="+mn-lt"/>
                <a:ea typeface="MS PGothic" pitchFamily="34" charset="-128"/>
                <a:cs typeface="ＭＳ Ｐゴシック" charset="0"/>
              </a:rPr>
              <a:t>To truly optimize any particular company’s conversion</a:t>
            </a:r>
            <a:r>
              <a:rPr lang="en-US" sz="1200" kern="1200" baseline="0" dirty="0" smtClean="0">
                <a:solidFill>
                  <a:schemeClr val="tx1"/>
                </a:solidFill>
                <a:latin typeface="+mn-lt"/>
                <a:ea typeface="MS PGothic" pitchFamily="34" charset="-128"/>
                <a:cs typeface="ＭＳ Ｐゴシック" charset="0"/>
              </a:rPr>
              <a:t> channels, </a:t>
            </a:r>
            <a:r>
              <a:rPr lang="en-US" sz="1200" kern="1200" dirty="0" smtClean="0">
                <a:solidFill>
                  <a:schemeClr val="tx1"/>
                </a:solidFill>
                <a:latin typeface="+mn-lt"/>
                <a:ea typeface="MS PGothic" pitchFamily="34" charset="-128"/>
                <a:cs typeface="ＭＳ Ｐゴシック" charset="0"/>
              </a:rPr>
              <a:t>a proper comparison is required. That’s where the marketing attribution model comes in. Marketing attribution allows you to tie conversions and revenue to the channels that were involved. This provides hard numbers to inform your decisions and justify your reasoning.</a:t>
            </a:r>
            <a:endParaRPr lang="en-US" sz="1600" dirty="0" smtClean="0"/>
          </a:p>
          <a:p>
            <a:pPr marL="285750" indent="-285750">
              <a:lnSpc>
                <a:spcPct val="120000"/>
              </a:lnSpc>
              <a:spcAft>
                <a:spcPts val="600"/>
              </a:spcAft>
              <a:buFont typeface="Arial"/>
              <a:buChar char="•"/>
            </a:pPr>
            <a:r>
              <a:rPr lang="en-US" sz="1600" dirty="0" smtClean="0"/>
              <a:t>Three basic models</a:t>
            </a:r>
            <a:r>
              <a:rPr lang="en-US" sz="1600" baseline="0" dirty="0" smtClean="0"/>
              <a:t> </a:t>
            </a:r>
            <a:r>
              <a:rPr lang="en-US" sz="1600" dirty="0" smtClean="0"/>
              <a:t>of marketing attribution:</a:t>
            </a:r>
          </a:p>
          <a:p>
            <a:pPr marL="742630" lvl="1" indent="-285750">
              <a:lnSpc>
                <a:spcPct val="120000"/>
              </a:lnSpc>
              <a:spcAft>
                <a:spcPts val="600"/>
              </a:spcAft>
              <a:buFont typeface="Arial"/>
              <a:buChar char="•"/>
            </a:pPr>
            <a:r>
              <a:rPr lang="en-US" sz="1600" dirty="0" smtClean="0"/>
              <a:t>First Touch</a:t>
            </a:r>
          </a:p>
          <a:p>
            <a:pPr marL="742630" lvl="1" indent="-285750">
              <a:lnSpc>
                <a:spcPct val="120000"/>
              </a:lnSpc>
              <a:spcAft>
                <a:spcPts val="600"/>
              </a:spcAft>
              <a:buFont typeface="Arial"/>
              <a:buChar char="•"/>
            </a:pPr>
            <a:r>
              <a:rPr lang="en-US" sz="1600" dirty="0" smtClean="0"/>
              <a:t>Last Touch</a:t>
            </a:r>
          </a:p>
          <a:p>
            <a:pPr marL="742630" lvl="1" indent="-285750">
              <a:lnSpc>
                <a:spcPct val="120000"/>
              </a:lnSpc>
              <a:spcAft>
                <a:spcPts val="600"/>
              </a:spcAft>
              <a:buFont typeface="Arial"/>
              <a:buChar char="•"/>
            </a:pPr>
            <a:r>
              <a:rPr lang="en-US" sz="1600" dirty="0" smtClean="0"/>
              <a:t>Multi-Touch</a:t>
            </a:r>
          </a:p>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6</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S PGothic" pitchFamily="34" charset="-128"/>
                <a:cs typeface="ＭＳ Ｐゴシック" charset="0"/>
              </a:rPr>
              <a:t>So, Which Attribution Model is the Best?</a:t>
            </a:r>
          </a:p>
          <a:p>
            <a:endParaRPr lang="en-US" sz="1200" b="0" kern="1200" dirty="0" smtClean="0">
              <a:solidFill>
                <a:schemeClr val="tx1"/>
              </a:solidFill>
              <a:latin typeface="+mn-lt"/>
              <a:ea typeface="MS PGothic" pitchFamily="34" charset="-128"/>
              <a:cs typeface="ＭＳ Ｐゴシック" charset="0"/>
            </a:endParaRPr>
          </a:p>
          <a:p>
            <a:r>
              <a:rPr lang="en-US" sz="1200" b="0" kern="1200" dirty="0" smtClean="0">
                <a:solidFill>
                  <a:schemeClr val="tx1"/>
                </a:solidFill>
                <a:latin typeface="+mn-lt"/>
                <a:ea typeface="MS PGothic" pitchFamily="34" charset="-128"/>
                <a:cs typeface="ＭＳ Ｐゴシック" charset="0"/>
              </a:rPr>
              <a:t>The better question is, which attribution model is best for my company. No approach is the best in all circumstances. Multi-touch attribution has the power to be the most accurate, but relies accurate data points collection. Unless your company has a particularly complicated marketing mix, or a very long buying cycle, a single touchpoint attribution can be just as effective.</a:t>
            </a:r>
          </a:p>
          <a:p>
            <a:endParaRPr lang="en-US" sz="1200" b="0" kern="1200" dirty="0" smtClean="0">
              <a:solidFill>
                <a:schemeClr val="tx1"/>
              </a:solidFill>
              <a:latin typeface="+mn-lt"/>
              <a:ea typeface="MS PGothic" pitchFamily="34" charset="-128"/>
              <a:cs typeface="ＭＳ Ｐゴシック" charset="0"/>
            </a:endParaRPr>
          </a:p>
          <a:p>
            <a:r>
              <a:rPr lang="en-US" sz="1200" b="1" kern="1200" dirty="0" smtClean="0">
                <a:solidFill>
                  <a:schemeClr val="tx1"/>
                </a:solidFill>
                <a:latin typeface="+mn-lt"/>
                <a:ea typeface="MS PGothic" pitchFamily="34" charset="-128"/>
                <a:cs typeface="ＭＳ Ｐゴシック" charset="0"/>
              </a:rPr>
              <a:t>First-Touch (FT) Attribution</a:t>
            </a:r>
          </a:p>
          <a:p>
            <a:r>
              <a:rPr lang="en-US" sz="1200" b="0" kern="1200" dirty="0" smtClean="0">
                <a:solidFill>
                  <a:schemeClr val="tx1"/>
                </a:solidFill>
                <a:latin typeface="+mn-lt"/>
                <a:ea typeface="MS PGothic" pitchFamily="34" charset="-128"/>
                <a:cs typeface="ＭＳ Ｐゴシック" charset="0"/>
              </a:rPr>
              <a:t>First-Touch (FT) attribution answers a question</a:t>
            </a:r>
            <a:r>
              <a:rPr lang="en-US" sz="1200" b="1" kern="1200" dirty="0" smtClean="0">
                <a:solidFill>
                  <a:schemeClr val="tx1"/>
                </a:solidFill>
                <a:latin typeface="+mn-lt"/>
                <a:ea typeface="MS PGothic" pitchFamily="34" charset="-128"/>
                <a:cs typeface="ＭＳ Ｐゴシック" charset="0"/>
              </a:rPr>
              <a:t>, </a:t>
            </a:r>
            <a:r>
              <a:rPr lang="en-US" sz="1200" b="0" kern="1200" dirty="0" smtClean="0">
                <a:solidFill>
                  <a:schemeClr val="tx1"/>
                </a:solidFill>
                <a:latin typeface="+mn-lt"/>
                <a:ea typeface="MS PGothic" pitchFamily="34" charset="-128"/>
                <a:cs typeface="ＭＳ Ｐゴシック" charset="0"/>
              </a:rPr>
              <a:t>"Which programs are good at acquiring profitable new names?"</a:t>
            </a:r>
          </a:p>
          <a:p>
            <a:endParaRPr lang="en-US" sz="1200" b="0" kern="1200" dirty="0" smtClean="0">
              <a:solidFill>
                <a:schemeClr val="tx1"/>
              </a:solidFill>
              <a:latin typeface="+mn-lt"/>
              <a:ea typeface="MS PGothic" pitchFamily="34" charset="-128"/>
              <a:cs typeface="ＭＳ Ｐゴシック" charset="0"/>
            </a:endParaRPr>
          </a:p>
          <a:p>
            <a:r>
              <a:rPr lang="en-US" sz="1200" b="1" kern="1200" dirty="0" smtClean="0">
                <a:solidFill>
                  <a:schemeClr val="tx1"/>
                </a:solidFill>
                <a:latin typeface="+mn-lt"/>
                <a:ea typeface="MS PGothic" pitchFamily="34" charset="-128"/>
                <a:cs typeface="ＭＳ Ｐゴシック" charset="0"/>
              </a:rPr>
              <a:t>Last-Touch (LT) Attribution</a:t>
            </a:r>
          </a:p>
          <a:p>
            <a:r>
              <a:rPr lang="en-US" sz="1200" b="0" kern="1200" dirty="0" smtClean="0">
                <a:solidFill>
                  <a:schemeClr val="tx1"/>
                </a:solidFill>
                <a:latin typeface="+mn-lt"/>
                <a:ea typeface="MS PGothic" pitchFamily="34" charset="-128"/>
                <a:cs typeface="ＭＳ Ｐゴシック" charset="0"/>
              </a:rPr>
              <a:t>Last-Touch (LT) attribution answers a question, "Which programs are good at converting leads to deals?"</a:t>
            </a:r>
          </a:p>
          <a:p>
            <a:endParaRPr lang="en-US" sz="1200" b="0" kern="1200" dirty="0" smtClean="0">
              <a:solidFill>
                <a:schemeClr val="tx1"/>
              </a:solidFill>
              <a:latin typeface="+mn-lt"/>
              <a:ea typeface="MS PGothic" pitchFamily="34" charset="-128"/>
              <a:cs typeface="ＭＳ Ｐゴシック" charset="0"/>
            </a:endParaRPr>
          </a:p>
          <a:p>
            <a:r>
              <a:rPr lang="en-US" sz="1200" b="1" kern="1200" dirty="0" smtClean="0">
                <a:solidFill>
                  <a:schemeClr val="tx1"/>
                </a:solidFill>
                <a:latin typeface="+mn-lt"/>
                <a:ea typeface="MS PGothic" pitchFamily="34" charset="-128"/>
                <a:cs typeface="ＭＳ Ｐゴシック" charset="0"/>
              </a:rPr>
              <a:t>Multi-Touch Attribution</a:t>
            </a:r>
          </a:p>
          <a:p>
            <a:r>
              <a:rPr lang="en-US" sz="1200" b="0" kern="1200" dirty="0" smtClean="0">
                <a:solidFill>
                  <a:schemeClr val="tx1"/>
                </a:solidFill>
                <a:latin typeface="+mn-lt"/>
                <a:ea typeface="MS PGothic" pitchFamily="34" charset="-128"/>
                <a:cs typeface="ＭＳ Ｐゴシック" charset="0"/>
              </a:rPr>
              <a:t>Multi-Touch answers a </a:t>
            </a:r>
            <a:r>
              <a:rPr lang="en-US" sz="1200" b="1" kern="1200" dirty="0" smtClean="0">
                <a:solidFill>
                  <a:schemeClr val="tx1"/>
                </a:solidFill>
                <a:latin typeface="+mn-lt"/>
                <a:ea typeface="MS PGothic" pitchFamily="34" charset="-128"/>
                <a:cs typeface="ＭＳ Ｐゴシック" charset="0"/>
              </a:rPr>
              <a:t>complicated business question,</a:t>
            </a:r>
            <a:r>
              <a:rPr lang="en-US" sz="1200" b="0" kern="1200" dirty="0" smtClean="0">
                <a:solidFill>
                  <a:schemeClr val="tx1"/>
                </a:solidFill>
                <a:latin typeface="+mn-lt"/>
                <a:ea typeface="MS PGothic" pitchFamily="34" charset="-128"/>
                <a:cs typeface="ＭＳ Ｐゴシック" charset="0"/>
              </a:rPr>
              <a:t> "Which programs are most influential in moving people forward in the sales cycle over time?” </a:t>
            </a:r>
          </a:p>
          <a:p>
            <a:endParaRPr lang="en-US" sz="1200" b="0" kern="1200" dirty="0" smtClean="0">
              <a:solidFill>
                <a:schemeClr val="tx1"/>
              </a:solidFill>
              <a:latin typeface="+mn-lt"/>
              <a:ea typeface="MS PGothic" pitchFamily="34" charset="-128"/>
              <a:cs typeface="ＭＳ Ｐゴシック" charset="0"/>
            </a:endParaRPr>
          </a:p>
          <a:p>
            <a:r>
              <a:rPr lang="en-US" sz="1200" b="0" kern="1200" dirty="0" smtClean="0">
                <a:solidFill>
                  <a:schemeClr val="tx1"/>
                </a:solidFill>
                <a:latin typeface="+mn-lt"/>
                <a:ea typeface="MS PGothic" pitchFamily="34" charset="-128"/>
                <a:cs typeface="ＭＳ Ｐゴシック" charset="0"/>
              </a:rPr>
              <a:t>A Forrester study commissioned by Google found that simplistic attribution (first- or last-touch) reigns supreme, with 40% of enterprise firms still utilizing those models to measure their digital marketing performance.</a:t>
            </a:r>
            <a:r>
              <a:rPr lang="en-US" sz="1200" b="0" kern="1200" baseline="0" dirty="0" smtClean="0">
                <a:solidFill>
                  <a:schemeClr val="tx1"/>
                </a:solidFill>
                <a:latin typeface="+mn-lt"/>
                <a:ea typeface="MS PGothic" pitchFamily="34" charset="-128"/>
                <a:cs typeface="ＭＳ Ｐゴシック" charset="0"/>
              </a:rPr>
              <a:t> </a:t>
            </a:r>
            <a:r>
              <a:rPr lang="en-US" sz="1200" b="0" kern="1200" dirty="0" smtClean="0">
                <a:solidFill>
                  <a:schemeClr val="tx1"/>
                </a:solidFill>
                <a:latin typeface="+mn-lt"/>
                <a:ea typeface="MS PGothic" pitchFamily="34" charset="-128"/>
                <a:cs typeface="ＭＳ Ｐゴシック" charset="0"/>
              </a:rPr>
              <a:t>A good starting point is to choose either first touch or last touch, depending on whether you’re stronger at driving leads that look like your sweet spot customer (FT) or are ready to buy (LT). From there, if you’re unsatisfied with the attribution of the single touchpoint model, use it as a basis to upgrade to multi-touch. </a:t>
            </a:r>
          </a:p>
          <a:p>
            <a:endParaRPr lang="en-US" sz="1200" b="0" kern="1200" dirty="0" smtClean="0">
              <a:solidFill>
                <a:schemeClr val="tx1"/>
              </a:solidFill>
              <a:latin typeface="+mn-lt"/>
              <a:ea typeface="MS PGothic" pitchFamily="34" charset="-128"/>
              <a:cs typeface="ＭＳ Ｐゴシック" charset="0"/>
            </a:endParaRPr>
          </a:p>
          <a:p>
            <a:r>
              <a:rPr lang="en-US" sz="1200" b="0" kern="1200" dirty="0" smtClean="0">
                <a:solidFill>
                  <a:schemeClr val="tx1"/>
                </a:solidFill>
                <a:latin typeface="+mn-lt"/>
                <a:ea typeface="MS PGothic" pitchFamily="34" charset="-128"/>
                <a:cs typeface="ＭＳ Ｐゴシック" charset="0"/>
              </a:rPr>
              <a:t>Forrester Study: https://</a:t>
            </a:r>
            <a:r>
              <a:rPr lang="en-US" sz="1200" b="0" kern="1200" dirty="0" err="1" smtClean="0">
                <a:solidFill>
                  <a:schemeClr val="tx1"/>
                </a:solidFill>
                <a:latin typeface="+mn-lt"/>
                <a:ea typeface="MS PGothic" pitchFamily="34" charset="-128"/>
                <a:cs typeface="ＭＳ Ｐゴシック" charset="0"/>
              </a:rPr>
              <a:t>think.storage.googleapis.com</a:t>
            </a:r>
            <a:r>
              <a:rPr lang="en-US" sz="1200" b="0" kern="1200" dirty="0" smtClean="0">
                <a:solidFill>
                  <a:schemeClr val="tx1"/>
                </a:solidFill>
                <a:latin typeface="+mn-lt"/>
                <a:ea typeface="MS PGothic" pitchFamily="34" charset="-128"/>
                <a:cs typeface="ＭＳ Ｐゴシック" charset="0"/>
              </a:rPr>
              <a:t>/docs/</a:t>
            </a:r>
            <a:r>
              <a:rPr lang="en-US" sz="1200" b="0" kern="1200" dirty="0" err="1" smtClean="0">
                <a:solidFill>
                  <a:schemeClr val="tx1"/>
                </a:solidFill>
                <a:latin typeface="+mn-lt"/>
                <a:ea typeface="MS PGothic" pitchFamily="34" charset="-128"/>
                <a:cs typeface="ＭＳ Ｐゴシック" charset="0"/>
              </a:rPr>
              <a:t>forrester</a:t>
            </a:r>
            <a:r>
              <a:rPr lang="en-US" sz="1200" b="0" kern="1200" dirty="0" smtClean="0">
                <a:solidFill>
                  <a:schemeClr val="tx1"/>
                </a:solidFill>
                <a:latin typeface="+mn-lt"/>
                <a:ea typeface="MS PGothic" pitchFamily="34" charset="-128"/>
                <a:cs typeface="ＭＳ Ｐゴシック" charset="0"/>
              </a:rPr>
              <a:t>-cross-channel-</a:t>
            </a:r>
            <a:r>
              <a:rPr lang="en-US" sz="1200" b="0" kern="1200" dirty="0" err="1" smtClean="0">
                <a:solidFill>
                  <a:schemeClr val="tx1"/>
                </a:solidFill>
                <a:latin typeface="+mn-lt"/>
                <a:ea typeface="MS PGothic" pitchFamily="34" charset="-128"/>
                <a:cs typeface="ＭＳ Ｐゴシック" charset="0"/>
              </a:rPr>
              <a:t>attribution_research</a:t>
            </a:r>
            <a:r>
              <a:rPr lang="en-US" sz="1200" b="0" kern="1200" dirty="0" smtClean="0">
                <a:solidFill>
                  <a:schemeClr val="tx1"/>
                </a:solidFill>
                <a:latin typeface="+mn-lt"/>
                <a:ea typeface="MS PGothic" pitchFamily="34" charset="-128"/>
                <a:cs typeface="ＭＳ Ｐゴシック" charset="0"/>
              </a:rPr>
              <a:t>-</a:t>
            </a:r>
            <a:r>
              <a:rPr lang="en-US" sz="1200" b="0" kern="1200" dirty="0" err="1" smtClean="0">
                <a:solidFill>
                  <a:schemeClr val="tx1"/>
                </a:solidFill>
                <a:latin typeface="+mn-lt"/>
                <a:ea typeface="MS PGothic" pitchFamily="34" charset="-128"/>
                <a:cs typeface="ＭＳ Ｐゴシック" charset="0"/>
              </a:rPr>
              <a:t>studies.pdf</a:t>
            </a:r>
            <a:r>
              <a:rPr lang="en-US" sz="1200" b="0" kern="1200" dirty="0" smtClean="0">
                <a:solidFill>
                  <a:schemeClr val="tx1"/>
                </a:solidFill>
                <a:latin typeface="+mn-lt"/>
                <a:ea typeface="MS PGothic" pitchFamily="34" charset="-128"/>
                <a:cs typeface="ＭＳ Ｐゴシック" charset="0"/>
              </a:rPr>
              <a:t> </a:t>
            </a:r>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7</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8</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9</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But to really get the 360 view of your consumer, you need to understand all consumer touch points, from the first to the ones in the middle to the last. </a:t>
            </a:r>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10</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16508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way, advanced analytics was available long before advanced attribution was</a:t>
            </a:r>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12</a:t>
            </a:fld>
            <a:endParaRPr lang="en-GB"/>
          </a:p>
        </p:txBody>
      </p:sp>
    </p:spTree>
    <p:extLst>
      <p:ext uri="{BB962C8B-B14F-4D97-AF65-F5344CB8AC3E}">
        <p14:creationId xmlns:p14="http://schemas.microsoft.com/office/powerpoint/2010/main" val="345661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S PGothic" pitchFamily="34" charset="-128"/>
                <a:cs typeface="ＭＳ Ｐゴシック" charset="0"/>
              </a:rPr>
              <a:t>In advanced attribution modeling, the credit for conversion</a:t>
            </a:r>
            <a:r>
              <a:rPr lang="en-US" sz="1200" kern="1200" baseline="0" dirty="0" smtClean="0">
                <a:solidFill>
                  <a:schemeClr val="tx1"/>
                </a:solidFill>
                <a:latin typeface="+mn-lt"/>
                <a:ea typeface="MS PGothic" pitchFamily="34" charset="-128"/>
                <a:cs typeface="ＭＳ Ｐゴシック" charset="0"/>
              </a:rPr>
              <a:t> </a:t>
            </a:r>
            <a:r>
              <a:rPr lang="en-US" sz="1200" kern="1200" dirty="0" smtClean="0">
                <a:solidFill>
                  <a:schemeClr val="tx1"/>
                </a:solidFill>
                <a:latin typeface="+mn-lt"/>
                <a:ea typeface="MS PGothic" pitchFamily="34" charset="-128"/>
                <a:cs typeface="ＭＳ Ｐゴシック" charset="0"/>
              </a:rPr>
              <a:t>is assigned proportionally to each touchpoint according to its influence on the customer’s purchase or conversion decision. The goal of attribution is to determine which touchpoints are producing a positive result, and, by using the cost of each touchpoint, an advanced attribution system can then show which touchpoints are profitable. This allows constant optimization of marketing dollars.</a:t>
            </a:r>
            <a:endParaRPr lang="en-US" dirty="0"/>
          </a:p>
        </p:txBody>
      </p:sp>
      <p:sp>
        <p:nvSpPr>
          <p:cNvPr id="4" name="Slide Number Placeholder 3"/>
          <p:cNvSpPr>
            <a:spLocks noGrp="1"/>
          </p:cNvSpPr>
          <p:nvPr>
            <p:ph type="sldNum" sz="quarter" idx="10"/>
          </p:nvPr>
        </p:nvSpPr>
        <p:spPr/>
        <p:txBody>
          <a:bodyPr/>
          <a:lstStyle/>
          <a:p>
            <a:fld id="{49604105-1B3F-4103-90FC-40CEDD0FCA27}" type="slidenum">
              <a:rPr lang="en-GB" smtClean="0"/>
              <a:pPr/>
              <a:t>13</a:t>
            </a:fld>
            <a:endParaRPr lang="en-GB"/>
          </a:p>
        </p:txBody>
      </p:sp>
    </p:spTree>
    <p:extLst>
      <p:ext uri="{BB962C8B-B14F-4D97-AF65-F5344CB8AC3E}">
        <p14:creationId xmlns:p14="http://schemas.microsoft.com/office/powerpoint/2010/main" val="3456619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1676975-9F38-8A4E-90D9-763D6C913C74}" type="slidenum">
              <a:rPr lang="en-US" altLang="x-none">
                <a:solidFill>
                  <a:prstClr val="white"/>
                </a:solidFill>
              </a:rPr>
              <a:pPr/>
              <a:t>‹#›</a:t>
            </a:fld>
            <a:endParaRPr lang="en-US" altLang="x-none">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62" y="6727600"/>
            <a:ext cx="9143999" cy="130500"/>
          </a:xfrm>
          <a:prstGeom prst="rect">
            <a:avLst/>
          </a:prstGeom>
          <a:solidFill>
            <a:schemeClr val="dk1"/>
          </a:solidFill>
          <a:ln>
            <a:noFill/>
          </a:ln>
        </p:spPr>
        <p:txBody>
          <a:bodyPr lIns="101788" tIns="101788" rIns="101788" bIns="101788" anchor="ctr" anchorCtr="0">
            <a:noAutofit/>
          </a:bodyPr>
          <a:lstStyle/>
          <a:p>
            <a:pPr eaLnBrk="1" fontAlgn="auto" hangingPunct="1">
              <a:spcBef>
                <a:spcPts val="0"/>
              </a:spcBef>
              <a:spcAft>
                <a:spcPts val="0"/>
              </a:spcAft>
              <a:buClr>
                <a:srgbClr val="000000"/>
              </a:buClr>
              <a:buFont typeface="Arial"/>
              <a:buNone/>
            </a:pPr>
            <a:endParaRPr sz="1500" kern="0">
              <a:solidFill>
                <a:srgbClr val="000000"/>
              </a:solidFill>
              <a:latin typeface="Arial"/>
              <a:ea typeface="Arial"/>
              <a:cs typeface="Arial"/>
              <a:sym typeface="Arial"/>
            </a:endParaRPr>
          </a:p>
        </p:txBody>
      </p:sp>
      <p:sp>
        <p:nvSpPr>
          <p:cNvPr id="20" name="Shape 20"/>
          <p:cNvSpPr txBox="1">
            <a:spLocks noGrp="1"/>
          </p:cNvSpPr>
          <p:nvPr>
            <p:ph type="title"/>
          </p:nvPr>
        </p:nvSpPr>
        <p:spPr>
          <a:xfrm>
            <a:off x="311704" y="385566"/>
            <a:ext cx="8520545" cy="834882"/>
          </a:xfrm>
          <a:prstGeom prst="rect">
            <a:avLst/>
          </a:prstGeom>
          <a:noFill/>
          <a:ln>
            <a:noFill/>
          </a:ln>
        </p:spPr>
        <p:txBody>
          <a:bodyPr lIns="82045" tIns="82045" rIns="82045" bIns="82045" anchor="t" anchorCtr="0"/>
          <a:lstStyle>
            <a:lvl1pPr marL="0" marR="0" lvl="0" indent="0" algn="ctr" rtl="0">
              <a:lnSpc>
                <a:spcPct val="100000"/>
              </a:lnSpc>
              <a:spcBef>
                <a:spcPts val="0"/>
              </a:spcBef>
              <a:spcAft>
                <a:spcPts val="0"/>
              </a:spcAft>
              <a:buClr>
                <a:srgbClr val="666666"/>
              </a:buClr>
              <a:buFont typeface="Roboto"/>
              <a:buNone/>
              <a:defRPr sz="3600" b="0" i="0" u="none" strike="noStrike" cap="none">
                <a:solidFill>
                  <a:srgbClr val="666666"/>
                </a:solidFill>
                <a:latin typeface="Roboto"/>
                <a:ea typeface="Roboto"/>
                <a:cs typeface="Roboto"/>
                <a:sym typeface="Roboto"/>
              </a:defRPr>
            </a:lvl1pPr>
            <a:lvl2pPr lvl="1"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2pPr>
            <a:lvl3pPr lvl="2"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3pPr>
            <a:lvl4pPr lvl="3"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4pPr>
            <a:lvl5pPr lvl="4"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5pPr>
            <a:lvl6pPr lvl="5"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6pPr>
            <a:lvl7pPr lvl="6"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7pPr>
            <a:lvl8pPr lvl="7"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8pPr>
            <a:lvl9pPr lvl="8" indent="0">
              <a:spcBef>
                <a:spcPts val="0"/>
              </a:spcBef>
              <a:buClr>
                <a:schemeClr val="dk1"/>
              </a:buClr>
              <a:buFont typeface="Playfair Display"/>
              <a:buNone/>
              <a:defRPr sz="3600" b="1">
                <a:solidFill>
                  <a:schemeClr val="dk1"/>
                </a:solidFill>
                <a:latin typeface="Playfair Display"/>
                <a:ea typeface="Playfair Display"/>
                <a:cs typeface="Playfair Display"/>
                <a:sym typeface="Playfair Display"/>
              </a:defRPr>
            </a:lvl9pPr>
          </a:lstStyle>
          <a:p>
            <a:endParaRPr/>
          </a:p>
        </p:txBody>
      </p:sp>
      <p:sp>
        <p:nvSpPr>
          <p:cNvPr id="21" name="Shape 21"/>
          <p:cNvSpPr txBox="1">
            <a:spLocks noGrp="1"/>
          </p:cNvSpPr>
          <p:nvPr>
            <p:ph type="body" idx="1"/>
          </p:nvPr>
        </p:nvSpPr>
        <p:spPr>
          <a:xfrm>
            <a:off x="311704" y="1536638"/>
            <a:ext cx="8520545" cy="4555059"/>
          </a:xfrm>
          <a:prstGeom prst="rect">
            <a:avLst/>
          </a:prstGeom>
          <a:noFill/>
          <a:ln>
            <a:noFill/>
          </a:ln>
        </p:spPr>
        <p:txBody>
          <a:bodyPr lIns="82045" tIns="82045" rIns="82045" bIns="82045" anchor="t" anchorCtr="0"/>
          <a:lstStyle>
            <a:lvl1pPr marL="0" marR="0" lvl="0" indent="0" algn="l" rtl="0">
              <a:lnSpc>
                <a:spcPct val="115000"/>
              </a:lnSpc>
              <a:spcBef>
                <a:spcPts val="0"/>
              </a:spcBef>
              <a:spcAft>
                <a:spcPts val="1795"/>
              </a:spcAft>
              <a:buClr>
                <a:schemeClr val="dk2"/>
              </a:buClr>
              <a:buFont typeface="Roboto"/>
              <a:buNone/>
              <a:defRPr sz="2000" b="0" i="0" u="none" strike="noStrike" cap="none">
                <a:solidFill>
                  <a:schemeClr val="dk2"/>
                </a:solidFill>
                <a:latin typeface="Roboto"/>
                <a:ea typeface="Roboto"/>
                <a:cs typeface="Roboto"/>
                <a:sym typeface="Roboto"/>
              </a:defRPr>
            </a:lvl1pPr>
            <a:lvl2pPr marL="512864" marR="0" lvl="1"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2pPr>
            <a:lvl3pPr marL="1014331" marR="0" lvl="2"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3pPr>
            <a:lvl4pPr marL="1527195" marR="0" lvl="3"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4pPr>
            <a:lvl5pPr marL="2040059" marR="0" lvl="4"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5pPr>
            <a:lvl6pPr marL="2541527" marR="0" lvl="5"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6pPr>
            <a:lvl7pPr marL="3054391" marR="0" lvl="6"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7pPr>
            <a:lvl8pPr marL="3567255" marR="0" lvl="7"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8pPr>
            <a:lvl9pPr marL="4068722" marR="0" lvl="8" indent="0" algn="l" rtl="0">
              <a:lnSpc>
                <a:spcPct val="115000"/>
              </a:lnSpc>
              <a:spcBef>
                <a:spcPts val="0"/>
              </a:spcBef>
              <a:spcAft>
                <a:spcPts val="1795"/>
              </a:spcAft>
              <a:buClr>
                <a:schemeClr val="dk2"/>
              </a:buClr>
              <a:buFont typeface="Roboto"/>
              <a:buNone/>
              <a:defRPr sz="1500" b="0" i="0" u="none" strike="noStrike" cap="none">
                <a:solidFill>
                  <a:schemeClr val="dk2"/>
                </a:solidFill>
                <a:latin typeface="Roboto"/>
                <a:ea typeface="Roboto"/>
                <a:cs typeface="Roboto"/>
                <a:sym typeface="Roboto"/>
              </a:defRPr>
            </a:lvl9pPr>
          </a:lstStyle>
          <a:p>
            <a:endParaRPr/>
          </a:p>
        </p:txBody>
      </p:sp>
      <p:sp>
        <p:nvSpPr>
          <p:cNvPr id="22" name="Shape 22"/>
          <p:cNvSpPr/>
          <p:nvPr/>
        </p:nvSpPr>
        <p:spPr>
          <a:xfrm>
            <a:off x="-72" y="6715955"/>
            <a:ext cx="9143999" cy="142147"/>
          </a:xfrm>
          <a:prstGeom prst="rect">
            <a:avLst/>
          </a:prstGeom>
          <a:solidFill>
            <a:schemeClr val="lt2"/>
          </a:solidFill>
          <a:ln>
            <a:noFill/>
          </a:ln>
        </p:spPr>
        <p:txBody>
          <a:bodyPr lIns="101788" tIns="101788" rIns="101788" bIns="101788" anchor="ctr" anchorCtr="0">
            <a:noAutofit/>
          </a:bodyPr>
          <a:lstStyle/>
          <a:p>
            <a:pPr eaLnBrk="1" fontAlgn="auto" hangingPunct="1">
              <a:spcBef>
                <a:spcPts val="0"/>
              </a:spcBef>
              <a:spcAft>
                <a:spcPts val="0"/>
              </a:spcAft>
              <a:buClr>
                <a:srgbClr val="000000"/>
              </a:buClr>
              <a:buFont typeface="Arial"/>
              <a:buNone/>
            </a:pPr>
            <a:endParaRPr sz="1500" kern="0">
              <a:solidFill>
                <a:srgbClr val="000000"/>
              </a:solidFill>
              <a:latin typeface="Arial"/>
              <a:ea typeface="Arial"/>
              <a:cs typeface="Arial"/>
              <a:sym typeface="Arial"/>
            </a:endParaRPr>
          </a:p>
        </p:txBody>
      </p:sp>
      <p:sp>
        <p:nvSpPr>
          <p:cNvPr id="23" name="Shape 23"/>
          <p:cNvSpPr txBox="1">
            <a:spLocks noGrp="1"/>
          </p:cNvSpPr>
          <p:nvPr>
            <p:ph type="sldNum" idx="12"/>
          </p:nvPr>
        </p:nvSpPr>
        <p:spPr>
          <a:xfrm>
            <a:off x="8490251" y="6444544"/>
            <a:ext cx="548726" cy="524912"/>
          </a:xfrm>
          <a:prstGeom prst="rect">
            <a:avLst/>
          </a:prstGeom>
          <a:noFill/>
          <a:ln>
            <a:noFill/>
          </a:ln>
        </p:spPr>
        <p:txBody>
          <a:bodyPr lIns="101788" tIns="101788" rIns="101788" bIns="101788" anchor="ctr" anchorCtr="0">
            <a:noAutofit/>
          </a:bodyPr>
          <a:lstStyle/>
          <a:p>
            <a:pPr>
              <a:buClr>
                <a:srgbClr val="000000"/>
              </a:buClr>
              <a:buSzPct val="25000"/>
            </a:pPr>
            <a:fld id="{00000000-1234-1234-1234-123412341234}" type="slidenum">
              <a:rPr lang="en" b="1" smtClean="0"/>
              <a:pPr>
                <a:buClr>
                  <a:srgbClr val="000000"/>
                </a:buClr>
                <a:buSzPct val="25000"/>
              </a:pPr>
              <a:t>‹#›</a:t>
            </a:fld>
            <a:endParaRPr lang="en" b="1"/>
          </a:p>
        </p:txBody>
      </p:sp>
    </p:spTree>
    <p:extLst>
      <p:ext uri="{BB962C8B-B14F-4D97-AF65-F5344CB8AC3E}">
        <p14:creationId xmlns:p14="http://schemas.microsoft.com/office/powerpoint/2010/main" val="295890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1676975-9F38-8A4E-90D9-763D6C913C74}" type="slidenum">
              <a:rPr lang="en-US" altLang="x-none">
                <a:solidFill>
                  <a:prstClr val="white"/>
                </a:solidFill>
              </a:rPr>
              <a:pPr/>
              <a:t>‹#›</a:t>
            </a:fld>
            <a:endParaRPr lang="en-US" altLang="x-none">
              <a:solidFill>
                <a:prstClr val="white"/>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txBox="1">
            <a:spLocks noGrp="1"/>
          </p:cNvSpPr>
          <p:nvPr>
            <p:ph type="sldNum" idx="12"/>
          </p:nvPr>
        </p:nvSpPr>
        <p:spPr>
          <a:xfrm>
            <a:off x="8765931" y="66675"/>
            <a:ext cx="388326" cy="274636"/>
          </a:xfrm>
          <a:prstGeom prst="rect">
            <a:avLst/>
          </a:prstGeom>
          <a:solidFill>
            <a:srgbClr val="C00000"/>
          </a:solidFill>
          <a:ln>
            <a:noFill/>
          </a:ln>
        </p:spPr>
        <p:txBody>
          <a:bodyPr lIns="91425" tIns="45700" rIns="91425" bIns="45700" anchor="t" anchorCtr="0">
            <a:noAutofit/>
          </a:bodyPr>
          <a:lstStyle/>
          <a:p>
            <a:pPr algn="ctr">
              <a:buClr>
                <a:srgbClr val="FFFFFF"/>
              </a:buClr>
              <a:buSzPct val="25000"/>
              <a:buFont typeface="Calibri"/>
              <a:buNone/>
            </a:pPr>
            <a:fld id="{00000000-1234-1234-1234-123412341234}" type="slidenum">
              <a:rPr lang="en-US" sz="1000">
                <a:solidFill>
                  <a:srgbClr val="FFFFFF"/>
                </a:solidFill>
                <a:latin typeface="Calibri"/>
                <a:ea typeface="Calibri"/>
                <a:cs typeface="Calibri"/>
                <a:sym typeface="Calibri"/>
              </a:rPr>
              <a:pPr algn="ctr">
                <a:buClr>
                  <a:srgbClr val="FFFFFF"/>
                </a:buClr>
                <a:buSzPct val="25000"/>
                <a:buFont typeface="Calibri"/>
                <a:buNone/>
              </a:pPr>
              <a:t>‹#›</a:t>
            </a:fld>
            <a:endParaRPr lang="en-US" sz="10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7014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txBox="1">
            <a:spLocks noGrp="1"/>
          </p:cNvSpPr>
          <p:nvPr>
            <p:ph type="sldNum" idx="12"/>
          </p:nvPr>
        </p:nvSpPr>
        <p:spPr>
          <a:xfrm>
            <a:off x="8765931" y="66675"/>
            <a:ext cx="388326" cy="274636"/>
          </a:xfrm>
          <a:prstGeom prst="rect">
            <a:avLst/>
          </a:prstGeom>
          <a:solidFill>
            <a:srgbClr val="C00000"/>
          </a:solidFill>
          <a:ln>
            <a:noFill/>
          </a:ln>
        </p:spPr>
        <p:txBody>
          <a:bodyPr lIns="91425" tIns="45700" rIns="91425" bIns="45700" anchor="t" anchorCtr="0">
            <a:noAutofit/>
          </a:bodyPr>
          <a:lstStyle/>
          <a:p>
            <a:pPr algn="ctr">
              <a:buClr>
                <a:srgbClr val="FFFFFF"/>
              </a:buClr>
              <a:buSzPct val="25000"/>
              <a:buFont typeface="Calibri"/>
              <a:buNone/>
            </a:pPr>
            <a:fld id="{00000000-1234-1234-1234-123412341234}" type="slidenum">
              <a:rPr lang="en-US" sz="1000">
                <a:solidFill>
                  <a:srgbClr val="FFFFFF"/>
                </a:solidFill>
                <a:latin typeface="Calibri"/>
                <a:ea typeface="Calibri"/>
                <a:cs typeface="Calibri"/>
                <a:sym typeface="Calibri"/>
              </a:rPr>
              <a:pPr algn="ctr">
                <a:buClr>
                  <a:srgbClr val="FFFFFF"/>
                </a:buClr>
                <a:buSzPct val="25000"/>
                <a:buFont typeface="Calibri"/>
                <a:buNone/>
              </a:pPr>
              <a:t>‹#›</a:t>
            </a:fld>
            <a:endParaRPr lang="en-US" sz="10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8993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5CCF5A1-1E42-C448-B14C-6575CCE561B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55902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 y="6464423"/>
            <a:ext cx="9154258" cy="156197"/>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015" dirty="0" smtClean="0">
                <a:solidFill>
                  <a:srgbClr val="7F7F7F"/>
                </a:solidFill>
                <a:latin typeface="Opens sans" charset="0"/>
              </a:rPr>
              <a:t>Romanoff Consultants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524 Broadway 11th Floor, New York, NY 10012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(212) 390-0400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www.romanoffconsultants.com </a:t>
            </a:r>
            <a:endParaRPr lang="en-GB" altLang="x-none" sz="1015" dirty="0" smtClean="0">
              <a:solidFill>
                <a:srgbClr val="7F7F7F"/>
              </a:solidFill>
              <a:latin typeface="Opens sans" charset="0"/>
            </a:endParaRPr>
          </a:p>
        </p:txBody>
      </p:sp>
      <p:cxnSp>
        <p:nvCxnSpPr>
          <p:cNvPr id="19" name="Straight Connector 18"/>
          <p:cNvCxnSpPr/>
          <p:nvPr userDrawn="1"/>
        </p:nvCxnSpPr>
        <p:spPr>
          <a:xfrm>
            <a:off x="161193" y="6296025"/>
            <a:ext cx="882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765937" y="66675"/>
            <a:ext cx="388327" cy="274638"/>
          </a:xfrm>
          <a:prstGeom prst="rect">
            <a:avLst/>
          </a:prstGeom>
          <a:solidFill>
            <a:srgbClr val="C00000"/>
          </a:solidFill>
        </p:spPr>
        <p:txBody>
          <a:bodyPr vert="horz" wrap="square" lIns="91440" tIns="45720" rIns="91440" bIns="45720" numCol="1" anchor="t" anchorCtr="0" compatLnSpc="1">
            <a:prstTxWarp prst="textNoShape">
              <a:avLst/>
            </a:prstTxWarp>
          </a:bodyPr>
          <a:lstStyle>
            <a:lvl1pPr algn="ctr">
              <a:defRPr sz="923">
                <a:solidFill>
                  <a:schemeClr val="bg1"/>
                </a:solidFill>
              </a:defRPr>
            </a:lvl1pPr>
          </a:lstStyle>
          <a:p>
            <a:fld id="{279BF1F9-938F-D541-8F2A-0C8605EDA3BD}" type="slidenum">
              <a:rPr lang="en-US" altLang="x-none" smtClean="0">
                <a:solidFill>
                  <a:prstClr val="white"/>
                </a:solidFill>
                <a:latin typeface="Calibri" charset="0"/>
                <a:ea typeface="ＭＳ Ｐゴシック" charset="-128"/>
              </a:rPr>
              <a:pPr/>
              <a:t>‹#›</a:t>
            </a:fld>
            <a:endParaRPr lang="en-US" altLang="x-none" smtClean="0">
              <a:solidFill>
                <a:prstClr val="white"/>
              </a:solidFill>
              <a:latin typeface="Calibri" charset="0"/>
              <a:ea typeface="ＭＳ Ｐゴシック" charset="-128"/>
            </a:endParaRPr>
          </a:p>
        </p:txBody>
      </p:sp>
      <p:pic>
        <p:nvPicPr>
          <p:cNvPr id="6" name="Shape 13"/>
          <p:cNvPicPr preferRelativeResize="0"/>
          <p:nvPr userDrawn="1"/>
        </p:nvPicPr>
        <p:blipFill>
          <a:blip r:embed="rId5" cstate="print">
            <a:alphaModFix/>
            <a:extLst>
              <a:ext uri="{28A0092B-C50C-407E-A947-70E740481C1C}">
                <a14:useLocalDpi xmlns:a14="http://schemas.microsoft.com/office/drawing/2010/main"/>
              </a:ext>
            </a:extLst>
          </a:blip>
          <a:stretch>
            <a:fillRect/>
          </a:stretch>
        </p:blipFill>
        <p:spPr>
          <a:xfrm>
            <a:off x="67352" y="105625"/>
            <a:ext cx="1326415" cy="478350"/>
          </a:xfrm>
          <a:prstGeom prst="rect">
            <a:avLst/>
          </a:prstGeom>
          <a:noFill/>
          <a:ln>
            <a:noFill/>
          </a:ln>
        </p:spPr>
      </p:pic>
    </p:spTree>
    <p:extLst>
      <p:ext uri="{BB962C8B-B14F-4D97-AF65-F5344CB8AC3E}">
        <p14:creationId xmlns:p14="http://schemas.microsoft.com/office/powerpoint/2010/main" val="415212172"/>
      </p:ext>
    </p:extLst>
  </p:cSld>
  <p:clrMap bg1="lt1" tx1="dk1" bg2="lt2" tx2="dk2" accent1="accent1" accent2="accent2" accent3="accent3" accent4="accent4" accent5="accent5" accent6="accent6" hlink="hlink" folHlink="folHlink"/>
  <p:sldLayoutIdLst>
    <p:sldLayoutId id="2147483800" r:id="rId1"/>
    <p:sldLayoutId id="2147483836" r:id="rId2"/>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p:titleStyle>
    <p:bodyStyle>
      <a:lvl1pPr marL="211021" indent="-211021" algn="l" rtl="0" eaLnBrk="0" fontAlgn="base" hangingPunct="0">
        <a:lnSpc>
          <a:spcPct val="90000"/>
        </a:lnSpc>
        <a:spcBef>
          <a:spcPts val="923"/>
        </a:spcBef>
        <a:spcAft>
          <a:spcPct val="0"/>
        </a:spcAft>
        <a:buFont typeface="Arial" charset="0"/>
        <a:buChar char="•"/>
        <a:defRPr sz="2585" kern="1200">
          <a:solidFill>
            <a:schemeClr val="tx1"/>
          </a:solidFill>
          <a:latin typeface="+mn-lt"/>
          <a:ea typeface="ＭＳ Ｐゴシック" charset="0"/>
          <a:cs typeface="ＭＳ Ｐゴシック" charset="0"/>
        </a:defRPr>
      </a:lvl1pPr>
      <a:lvl2pPr marL="633062" indent="-211021" algn="l" rtl="0" eaLnBrk="0" fontAlgn="base" hangingPunct="0">
        <a:lnSpc>
          <a:spcPct val="90000"/>
        </a:lnSpc>
        <a:spcBef>
          <a:spcPts val="462"/>
        </a:spcBef>
        <a:spcAft>
          <a:spcPct val="0"/>
        </a:spcAft>
        <a:buFont typeface="Arial" charset="0"/>
        <a:buChar char="•"/>
        <a:defRPr sz="2215" kern="1200">
          <a:solidFill>
            <a:schemeClr val="tx1"/>
          </a:solidFill>
          <a:latin typeface="+mn-lt"/>
          <a:ea typeface="ＭＳ Ｐゴシック" charset="0"/>
          <a:cs typeface="+mn-cs"/>
        </a:defRPr>
      </a:lvl2pPr>
      <a:lvl3pPr marL="1055103" indent="-211021" algn="l" rtl="0" eaLnBrk="0" fontAlgn="base" hangingPunct="0">
        <a:lnSpc>
          <a:spcPct val="90000"/>
        </a:lnSpc>
        <a:spcBef>
          <a:spcPts val="462"/>
        </a:spcBef>
        <a:spcAft>
          <a:spcPct val="0"/>
        </a:spcAft>
        <a:buFont typeface="Arial" charset="0"/>
        <a:buChar char="•"/>
        <a:defRPr sz="1846" kern="1200">
          <a:solidFill>
            <a:schemeClr val="tx1"/>
          </a:solidFill>
          <a:latin typeface="+mn-lt"/>
          <a:ea typeface="ＭＳ Ｐゴシック" charset="0"/>
          <a:cs typeface="+mn-cs"/>
        </a:defRPr>
      </a:lvl3pPr>
      <a:lvl4pPr marL="1477145"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4pPr>
      <a:lvl5pPr marL="1899186"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 y="6464423"/>
            <a:ext cx="9154258" cy="156197"/>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015" smtClean="0">
                <a:solidFill>
                  <a:srgbClr val="7F7F7F"/>
                </a:solidFill>
                <a:latin typeface="Opens sans" charset="0"/>
              </a:rPr>
              <a:t>Romanoff Consultants  </a:t>
            </a:r>
            <a:r>
              <a:rPr lang="en-US" altLang="x-none" sz="1015" smtClean="0">
                <a:solidFill>
                  <a:srgbClr val="FF0000"/>
                </a:solidFill>
                <a:latin typeface="GillSans" charset="0"/>
              </a:rPr>
              <a:t>•</a:t>
            </a:r>
            <a:r>
              <a:rPr lang="en-US" altLang="x-none" sz="1015" smtClean="0">
                <a:solidFill>
                  <a:prstClr val="black"/>
                </a:solidFill>
                <a:latin typeface="GillSans" charset="0"/>
              </a:rPr>
              <a:t>  </a:t>
            </a:r>
            <a:r>
              <a:rPr lang="en-US" altLang="x-none" sz="1015" smtClean="0">
                <a:solidFill>
                  <a:srgbClr val="7F7F7F"/>
                </a:solidFill>
                <a:latin typeface="Opens sans" charset="0"/>
              </a:rPr>
              <a:t>524 Broadway 11th Floor, New York, NY 10012 </a:t>
            </a:r>
            <a:r>
              <a:rPr lang="en-US" altLang="x-none" sz="1015" smtClean="0">
                <a:solidFill>
                  <a:srgbClr val="FF0000"/>
                </a:solidFill>
                <a:latin typeface="GillSans" charset="0"/>
              </a:rPr>
              <a:t>•</a:t>
            </a:r>
            <a:r>
              <a:rPr lang="en-US" altLang="x-none" sz="1015" smtClean="0">
                <a:solidFill>
                  <a:prstClr val="black"/>
                </a:solidFill>
                <a:latin typeface="GillSans" charset="0"/>
              </a:rPr>
              <a:t> </a:t>
            </a:r>
            <a:r>
              <a:rPr lang="en-US" altLang="x-none" sz="1015" smtClean="0">
                <a:solidFill>
                  <a:srgbClr val="7F7F7F"/>
                </a:solidFill>
                <a:latin typeface="Opens sans" charset="0"/>
              </a:rPr>
              <a:t>(212) 390-0400 </a:t>
            </a:r>
            <a:r>
              <a:rPr lang="en-US" altLang="x-none" sz="1015" smtClean="0">
                <a:solidFill>
                  <a:srgbClr val="FF0000"/>
                </a:solidFill>
                <a:latin typeface="GillSans" charset="0"/>
              </a:rPr>
              <a:t>•</a:t>
            </a:r>
            <a:r>
              <a:rPr lang="en-US" altLang="x-none" sz="1015" smtClean="0">
                <a:solidFill>
                  <a:prstClr val="black"/>
                </a:solidFill>
                <a:latin typeface="GillSans" charset="0"/>
              </a:rPr>
              <a:t> </a:t>
            </a:r>
            <a:r>
              <a:rPr lang="en-US" altLang="x-none" sz="1015" dirty="0" err="1" smtClean="0">
                <a:solidFill>
                  <a:srgbClr val="7F7F7F"/>
                </a:solidFill>
                <a:latin typeface="Opens sans" charset="0"/>
              </a:rPr>
              <a:t>www.romanoffconsultants.com</a:t>
            </a:r>
            <a:r>
              <a:rPr lang="en-US" altLang="x-none" sz="1015" dirty="0" smtClean="0">
                <a:solidFill>
                  <a:srgbClr val="7F7F7F"/>
                </a:solidFill>
                <a:latin typeface="Opens sans" charset="0"/>
              </a:rPr>
              <a:t> </a:t>
            </a:r>
            <a:endParaRPr lang="en-GB" altLang="x-none" sz="1015" dirty="0" smtClean="0">
              <a:solidFill>
                <a:srgbClr val="7F7F7F"/>
              </a:solidFill>
              <a:latin typeface="Opens sans" charset="0"/>
            </a:endParaRPr>
          </a:p>
        </p:txBody>
      </p:sp>
      <p:cxnSp>
        <p:nvCxnSpPr>
          <p:cNvPr id="19" name="Straight Connector 18"/>
          <p:cNvCxnSpPr/>
          <p:nvPr userDrawn="1"/>
        </p:nvCxnSpPr>
        <p:spPr>
          <a:xfrm>
            <a:off x="161193" y="6296025"/>
            <a:ext cx="882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765937" y="66675"/>
            <a:ext cx="388327" cy="274638"/>
          </a:xfrm>
          <a:prstGeom prst="rect">
            <a:avLst/>
          </a:prstGeom>
          <a:solidFill>
            <a:srgbClr val="C00000"/>
          </a:solidFill>
        </p:spPr>
        <p:txBody>
          <a:bodyPr vert="horz" wrap="square" lIns="91440" tIns="45720" rIns="91440" bIns="45720" numCol="1" anchor="t" anchorCtr="0" compatLnSpc="1">
            <a:prstTxWarp prst="textNoShape">
              <a:avLst/>
            </a:prstTxWarp>
          </a:bodyPr>
          <a:lstStyle>
            <a:lvl1pPr algn="ctr">
              <a:defRPr sz="923">
                <a:solidFill>
                  <a:schemeClr val="bg1"/>
                </a:solidFill>
              </a:defRPr>
            </a:lvl1pPr>
          </a:lstStyle>
          <a:p>
            <a:fld id="{279BF1F9-938F-D541-8F2A-0C8605EDA3BD}" type="slidenum">
              <a:rPr lang="en-US" altLang="x-none" smtClean="0">
                <a:solidFill>
                  <a:prstClr val="white"/>
                </a:solidFill>
                <a:latin typeface="Calibri" charset="0"/>
                <a:ea typeface="ＭＳ Ｐゴシック" charset="-128"/>
              </a:rPr>
              <a:pPr/>
              <a:t>‹#›</a:t>
            </a:fld>
            <a:endParaRPr lang="en-US" altLang="x-none" smtClean="0">
              <a:solidFill>
                <a:prstClr val="white"/>
              </a:solidFill>
              <a:latin typeface="Calibri" charset="0"/>
              <a:ea typeface="ＭＳ Ｐゴシック" charset="-128"/>
            </a:endParaRPr>
          </a:p>
        </p:txBody>
      </p:sp>
      <p:pic>
        <p:nvPicPr>
          <p:cNvPr id="6" name="Shape 13"/>
          <p:cNvPicPr preferRelativeResize="0"/>
          <p:nvPr userDrawn="1"/>
        </p:nvPicPr>
        <p:blipFill>
          <a:blip r:embed="rId4" cstate="print">
            <a:alphaModFix/>
            <a:extLst>
              <a:ext uri="{28A0092B-C50C-407E-A947-70E740481C1C}">
                <a14:useLocalDpi xmlns:a14="http://schemas.microsoft.com/office/drawing/2010/main"/>
              </a:ext>
            </a:extLst>
          </a:blip>
          <a:stretch>
            <a:fillRect/>
          </a:stretch>
        </p:blipFill>
        <p:spPr>
          <a:xfrm>
            <a:off x="67352" y="105625"/>
            <a:ext cx="1326415" cy="478350"/>
          </a:xfrm>
          <a:prstGeom prst="rect">
            <a:avLst/>
          </a:prstGeom>
          <a:noFill/>
          <a:ln>
            <a:noFill/>
          </a:ln>
        </p:spPr>
      </p:pic>
    </p:spTree>
    <p:extLst>
      <p:ext uri="{BB962C8B-B14F-4D97-AF65-F5344CB8AC3E}">
        <p14:creationId xmlns:p14="http://schemas.microsoft.com/office/powerpoint/2010/main" val="2052908542"/>
      </p:ext>
    </p:extLst>
  </p:cSld>
  <p:clrMap bg1="lt1" tx1="dk1" bg2="lt2" tx2="dk2" accent1="accent1" accent2="accent2" accent3="accent3" accent4="accent4" accent5="accent5" accent6="accent6" hlink="hlink" folHlink="folHlink"/>
  <p:sldLayoutIdLst>
    <p:sldLayoutId id="2147483809" r:id="rId1"/>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p:titleStyle>
    <p:bodyStyle>
      <a:lvl1pPr marL="211021" indent="-211021" algn="l" rtl="0" eaLnBrk="0" fontAlgn="base" hangingPunct="0">
        <a:lnSpc>
          <a:spcPct val="90000"/>
        </a:lnSpc>
        <a:spcBef>
          <a:spcPts val="923"/>
        </a:spcBef>
        <a:spcAft>
          <a:spcPct val="0"/>
        </a:spcAft>
        <a:buFont typeface="Arial" charset="0"/>
        <a:buChar char="•"/>
        <a:defRPr sz="2585" kern="1200">
          <a:solidFill>
            <a:schemeClr val="tx1"/>
          </a:solidFill>
          <a:latin typeface="+mn-lt"/>
          <a:ea typeface="ＭＳ Ｐゴシック" charset="0"/>
          <a:cs typeface="ＭＳ Ｐゴシック" charset="0"/>
        </a:defRPr>
      </a:lvl1pPr>
      <a:lvl2pPr marL="633062" indent="-211021" algn="l" rtl="0" eaLnBrk="0" fontAlgn="base" hangingPunct="0">
        <a:lnSpc>
          <a:spcPct val="90000"/>
        </a:lnSpc>
        <a:spcBef>
          <a:spcPts val="462"/>
        </a:spcBef>
        <a:spcAft>
          <a:spcPct val="0"/>
        </a:spcAft>
        <a:buFont typeface="Arial" charset="0"/>
        <a:buChar char="•"/>
        <a:defRPr sz="2215" kern="1200">
          <a:solidFill>
            <a:schemeClr val="tx1"/>
          </a:solidFill>
          <a:latin typeface="+mn-lt"/>
          <a:ea typeface="ＭＳ Ｐゴシック" charset="0"/>
          <a:cs typeface="+mn-cs"/>
        </a:defRPr>
      </a:lvl2pPr>
      <a:lvl3pPr marL="1055103" indent="-211021" algn="l" rtl="0" eaLnBrk="0" fontAlgn="base" hangingPunct="0">
        <a:lnSpc>
          <a:spcPct val="90000"/>
        </a:lnSpc>
        <a:spcBef>
          <a:spcPts val="462"/>
        </a:spcBef>
        <a:spcAft>
          <a:spcPct val="0"/>
        </a:spcAft>
        <a:buFont typeface="Arial" charset="0"/>
        <a:buChar char="•"/>
        <a:defRPr sz="1846" kern="1200">
          <a:solidFill>
            <a:schemeClr val="tx1"/>
          </a:solidFill>
          <a:latin typeface="+mn-lt"/>
          <a:ea typeface="ＭＳ Ｐゴシック" charset="0"/>
          <a:cs typeface="+mn-cs"/>
        </a:defRPr>
      </a:lvl3pPr>
      <a:lvl4pPr marL="1477145"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4pPr>
      <a:lvl5pPr marL="1899186"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cxnSp>
        <p:nvCxnSpPr>
          <p:cNvPr id="11" name="Shape 11"/>
          <p:cNvCxnSpPr/>
          <p:nvPr/>
        </p:nvCxnSpPr>
        <p:spPr>
          <a:xfrm>
            <a:off x="161193" y="6296025"/>
            <a:ext cx="8821615" cy="0"/>
          </a:xfrm>
          <a:prstGeom prst="straightConnector1">
            <a:avLst/>
          </a:prstGeom>
          <a:noFill/>
          <a:ln w="9525" cap="flat" cmpd="sng">
            <a:solidFill>
              <a:schemeClr val="accent1"/>
            </a:solidFill>
            <a:prstDash val="solid"/>
            <a:miter/>
            <a:headEnd type="none" w="med" len="med"/>
            <a:tailEnd type="none" w="med" len="med"/>
          </a:ln>
        </p:spPr>
      </p:cxnSp>
      <p:sp>
        <p:nvSpPr>
          <p:cNvPr id="12" name="Shape 12"/>
          <p:cNvSpPr txBox="1">
            <a:spLocks noGrp="1"/>
          </p:cNvSpPr>
          <p:nvPr>
            <p:ph type="sldNum" idx="12"/>
          </p:nvPr>
        </p:nvSpPr>
        <p:spPr>
          <a:xfrm>
            <a:off x="8765931" y="66675"/>
            <a:ext cx="388326" cy="274636"/>
          </a:xfrm>
          <a:prstGeom prst="rect">
            <a:avLst/>
          </a:prstGeom>
          <a:solidFill>
            <a:srgbClr val="C00000"/>
          </a:solidFill>
          <a:ln>
            <a:noFill/>
          </a:ln>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Calibri"/>
              <a:buNone/>
            </a:pPr>
            <a:fld id="{00000000-1234-1234-1234-123412341234}" type="slidenum">
              <a:rPr lang="en-US" sz="1000" kern="0">
                <a:solidFill>
                  <a:srgbClr val="FFFFFF"/>
                </a:solidFill>
                <a:latin typeface="Calibri"/>
                <a:ea typeface="Calibri"/>
                <a:cs typeface="Calibri"/>
                <a:sym typeface="Calibri"/>
              </a:rPr>
              <a:pPr algn="ctr" eaLnBrk="1" fontAlgn="auto" hangingPunct="1">
                <a:spcBef>
                  <a:spcPts val="0"/>
                </a:spcBef>
                <a:spcAft>
                  <a:spcPts val="0"/>
                </a:spcAft>
                <a:buClr>
                  <a:srgbClr val="FFFFFF"/>
                </a:buClr>
                <a:buSzPct val="25000"/>
                <a:buFont typeface="Calibri"/>
                <a:buNone/>
              </a:pPr>
              <a:t>‹#›</a:t>
            </a:fld>
            <a:endParaRPr lang="en-US" sz="1000" kern="0" dirty="0">
              <a:solidFill>
                <a:srgbClr val="FFFFFF"/>
              </a:solidFill>
              <a:latin typeface="Calibri"/>
              <a:ea typeface="Calibri"/>
              <a:cs typeface="Calibri"/>
              <a:sym typeface="Calibri"/>
            </a:endParaRPr>
          </a:p>
        </p:txBody>
      </p:sp>
      <p:pic>
        <p:nvPicPr>
          <p:cNvPr id="13" name="Shape 1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7352" y="105625"/>
            <a:ext cx="1326415" cy="478350"/>
          </a:xfrm>
          <a:prstGeom prst="rect">
            <a:avLst/>
          </a:prstGeom>
          <a:noFill/>
          <a:ln>
            <a:noFill/>
          </a:ln>
        </p:spPr>
      </p:pic>
      <p:sp>
        <p:nvSpPr>
          <p:cNvPr id="6" name="TextBox 5"/>
          <p:cNvSpPr txBox="1">
            <a:spLocks noChangeArrowheads="1"/>
          </p:cNvSpPr>
          <p:nvPr userDrawn="1"/>
        </p:nvSpPr>
        <p:spPr bwMode="auto">
          <a:xfrm>
            <a:off x="1" y="6464423"/>
            <a:ext cx="9154258" cy="156197"/>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015" dirty="0" smtClean="0">
                <a:solidFill>
                  <a:srgbClr val="7F7F7F"/>
                </a:solidFill>
                <a:latin typeface="Opens sans" charset="0"/>
              </a:rPr>
              <a:t>Romanoff Consultants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524 Broadway 11th Floor, New York, NY 10012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(212) 390-0400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err="1" smtClean="0">
                <a:solidFill>
                  <a:srgbClr val="7F7F7F"/>
                </a:solidFill>
                <a:latin typeface="Opens sans" charset="0"/>
              </a:rPr>
              <a:t>www.romanoffconsultants.com</a:t>
            </a:r>
            <a:r>
              <a:rPr lang="en-US" altLang="x-none" sz="1015" dirty="0" smtClean="0">
                <a:solidFill>
                  <a:srgbClr val="7F7F7F"/>
                </a:solidFill>
                <a:latin typeface="Opens sans" charset="0"/>
              </a:rPr>
              <a:t> </a:t>
            </a:r>
            <a:endParaRPr lang="en-GB" altLang="x-none" sz="1015" dirty="0" smtClean="0">
              <a:solidFill>
                <a:srgbClr val="7F7F7F"/>
              </a:solidFill>
              <a:latin typeface="Opens sans" charset="0"/>
            </a:endParaRPr>
          </a:p>
        </p:txBody>
      </p:sp>
    </p:spTree>
    <p:extLst>
      <p:ext uri="{BB962C8B-B14F-4D97-AF65-F5344CB8AC3E}">
        <p14:creationId xmlns:p14="http://schemas.microsoft.com/office/powerpoint/2010/main" val="3613648348"/>
      </p:ext>
    </p:extLst>
  </p:cSld>
  <p:clrMap bg1="lt1" tx1="dk1" bg2="dk2" tx2="lt2" accent1="accent1" accent2="accent2" accent3="accent3" accent4="accent4" accent5="accent5" accent6="accent6" hlink="hlink" folHlink="folHlink"/>
  <p:sldLayoutIdLst>
    <p:sldLayoutId id="214748383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
        <p:cNvGrpSpPr/>
        <p:nvPr/>
      </p:nvGrpSpPr>
      <p:grpSpPr>
        <a:xfrm>
          <a:off x="0" y="0"/>
          <a:ext cx="0" cy="0"/>
          <a:chOff x="0" y="0"/>
          <a:chExt cx="0" cy="0"/>
        </a:xfrm>
      </p:grpSpPr>
      <p:cxnSp>
        <p:nvCxnSpPr>
          <p:cNvPr id="11" name="Shape 11"/>
          <p:cNvCxnSpPr/>
          <p:nvPr/>
        </p:nvCxnSpPr>
        <p:spPr>
          <a:xfrm>
            <a:off x="161193" y="6296025"/>
            <a:ext cx="8821615" cy="0"/>
          </a:xfrm>
          <a:prstGeom prst="straightConnector1">
            <a:avLst/>
          </a:prstGeom>
          <a:noFill/>
          <a:ln w="9525" cap="flat" cmpd="sng">
            <a:solidFill>
              <a:schemeClr val="accent1"/>
            </a:solidFill>
            <a:prstDash val="solid"/>
            <a:miter/>
            <a:headEnd type="none" w="med" len="med"/>
            <a:tailEnd type="none" w="med" len="med"/>
          </a:ln>
        </p:spPr>
      </p:cxnSp>
      <p:sp>
        <p:nvSpPr>
          <p:cNvPr id="12" name="Shape 12"/>
          <p:cNvSpPr txBox="1">
            <a:spLocks noGrp="1"/>
          </p:cNvSpPr>
          <p:nvPr>
            <p:ph type="sldNum" idx="12"/>
          </p:nvPr>
        </p:nvSpPr>
        <p:spPr>
          <a:xfrm>
            <a:off x="8765931" y="66675"/>
            <a:ext cx="388326" cy="274636"/>
          </a:xfrm>
          <a:prstGeom prst="rect">
            <a:avLst/>
          </a:prstGeom>
          <a:solidFill>
            <a:srgbClr val="C00000"/>
          </a:solidFill>
          <a:ln>
            <a:noFill/>
          </a:ln>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Calibri"/>
              <a:buNone/>
            </a:pPr>
            <a:fld id="{00000000-1234-1234-1234-123412341234}" type="slidenum">
              <a:rPr lang="en-US" sz="1000" kern="0">
                <a:solidFill>
                  <a:srgbClr val="FFFFFF"/>
                </a:solidFill>
                <a:latin typeface="Calibri"/>
                <a:ea typeface="Calibri"/>
                <a:cs typeface="Calibri"/>
                <a:sym typeface="Calibri"/>
              </a:rPr>
              <a:pPr algn="ctr" eaLnBrk="1" fontAlgn="auto" hangingPunct="1">
                <a:spcBef>
                  <a:spcPts val="0"/>
                </a:spcBef>
                <a:spcAft>
                  <a:spcPts val="0"/>
                </a:spcAft>
                <a:buClr>
                  <a:srgbClr val="FFFFFF"/>
                </a:buClr>
                <a:buSzPct val="25000"/>
                <a:buFont typeface="Calibri"/>
                <a:buNone/>
              </a:pPr>
              <a:t>‹#›</a:t>
            </a:fld>
            <a:endParaRPr lang="en-US" sz="1000" kern="0">
              <a:solidFill>
                <a:srgbClr val="FFFFFF"/>
              </a:solidFill>
              <a:latin typeface="Calibri"/>
              <a:ea typeface="Calibri"/>
              <a:cs typeface="Calibri"/>
              <a:sym typeface="Calibri"/>
            </a:endParaRPr>
          </a:p>
        </p:txBody>
      </p:sp>
      <p:pic>
        <p:nvPicPr>
          <p:cNvPr id="13" name="Shape 13"/>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7352" y="105625"/>
            <a:ext cx="1326415" cy="478350"/>
          </a:xfrm>
          <a:prstGeom prst="rect">
            <a:avLst/>
          </a:prstGeom>
          <a:noFill/>
          <a:ln>
            <a:noFill/>
          </a:ln>
        </p:spPr>
      </p:pic>
      <p:sp>
        <p:nvSpPr>
          <p:cNvPr id="6" name="TextBox 5"/>
          <p:cNvSpPr txBox="1">
            <a:spLocks noChangeArrowheads="1"/>
          </p:cNvSpPr>
          <p:nvPr userDrawn="1"/>
        </p:nvSpPr>
        <p:spPr bwMode="auto">
          <a:xfrm>
            <a:off x="1" y="6464423"/>
            <a:ext cx="9154258" cy="156197"/>
          </a:xfrm>
          <a:prstGeom prst="rect">
            <a:avLst/>
          </a:prstGeom>
          <a:noFill/>
          <a:ln>
            <a:noFill/>
          </a:ln>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015" dirty="0" smtClean="0">
                <a:solidFill>
                  <a:srgbClr val="7F7F7F"/>
                </a:solidFill>
                <a:latin typeface="Opens sans" charset="0"/>
              </a:rPr>
              <a:t>Romanoff Consultants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524 Broadway 11th Floor, New York, NY 10012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smtClean="0">
                <a:solidFill>
                  <a:srgbClr val="7F7F7F"/>
                </a:solidFill>
                <a:latin typeface="Opens sans" charset="0"/>
              </a:rPr>
              <a:t>(212) 390-0400 </a:t>
            </a:r>
            <a:r>
              <a:rPr lang="en-US" altLang="x-none" sz="1015" dirty="0" smtClean="0">
                <a:solidFill>
                  <a:srgbClr val="FF0000"/>
                </a:solidFill>
                <a:latin typeface="GillSans" charset="0"/>
              </a:rPr>
              <a:t>•</a:t>
            </a:r>
            <a:r>
              <a:rPr lang="en-US" altLang="x-none" sz="1015" dirty="0" smtClean="0">
                <a:solidFill>
                  <a:prstClr val="black"/>
                </a:solidFill>
                <a:latin typeface="GillSans" charset="0"/>
              </a:rPr>
              <a:t> </a:t>
            </a:r>
            <a:r>
              <a:rPr lang="en-US" altLang="x-none" sz="1015" dirty="0" err="1" smtClean="0">
                <a:solidFill>
                  <a:srgbClr val="7F7F7F"/>
                </a:solidFill>
                <a:latin typeface="Opens sans" charset="0"/>
              </a:rPr>
              <a:t>www.romanoffconsultants.com</a:t>
            </a:r>
            <a:r>
              <a:rPr lang="en-US" altLang="x-none" sz="1015" dirty="0" smtClean="0">
                <a:solidFill>
                  <a:srgbClr val="7F7F7F"/>
                </a:solidFill>
                <a:latin typeface="Opens sans" charset="0"/>
              </a:rPr>
              <a:t> </a:t>
            </a:r>
            <a:endParaRPr lang="en-GB" altLang="x-none" sz="1015" dirty="0" smtClean="0">
              <a:solidFill>
                <a:srgbClr val="7F7F7F"/>
              </a:solidFill>
              <a:latin typeface="Opens sans" charset="0"/>
            </a:endParaRPr>
          </a:p>
        </p:txBody>
      </p:sp>
    </p:spTree>
    <p:extLst>
      <p:ext uri="{BB962C8B-B14F-4D97-AF65-F5344CB8AC3E}">
        <p14:creationId xmlns:p14="http://schemas.microsoft.com/office/powerpoint/2010/main" val="455676403"/>
      </p:ext>
    </p:extLst>
  </p:cSld>
  <p:clrMap bg1="lt1" tx1="dk1" bg2="dk2" tx2="lt2" accent1="accent1" accent2="accent2" accent3="accent3" accent4="accent4" accent5="accent5" accent6="accent6" hlink="hlink" folHlink="folHlink"/>
  <p:sldLayoutIdLst>
    <p:sldLayoutId id="21474838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 y="6464301"/>
            <a:ext cx="9154258" cy="169863"/>
          </a:xfrm>
          <a:prstGeom prst="rect">
            <a:avLst/>
          </a:prstGeom>
          <a:noFill/>
          <a:ln>
            <a:noFill/>
          </a:ln>
          <a:extLst/>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hangingPunct="1">
              <a:defRPr/>
            </a:pPr>
            <a:r>
              <a:rPr lang="en-US" sz="1100" dirty="0" smtClean="0">
                <a:solidFill>
                  <a:srgbClr val="7F7F7F"/>
                </a:solidFill>
                <a:latin typeface="Opens sans" charset="0"/>
                <a:cs typeface="Open Sans" charset="0"/>
              </a:rPr>
              <a:t>Romanoff Consultants  </a:t>
            </a:r>
            <a:r>
              <a:rPr lang="en-US" sz="1100" dirty="0" smtClean="0">
                <a:solidFill>
                  <a:srgbClr val="FF0000"/>
                </a:solidFill>
                <a:latin typeface="GillSans" charset="0"/>
                <a:cs typeface="Calibri" charset="0"/>
              </a:rPr>
              <a:t>•</a:t>
            </a:r>
            <a:r>
              <a:rPr lang="en-US" sz="1100" dirty="0" smtClean="0">
                <a:solidFill>
                  <a:prstClr val="black"/>
                </a:solidFill>
                <a:latin typeface="GillSans" charset="0"/>
                <a:cs typeface="Calibri" charset="0"/>
              </a:rPr>
              <a:t>  </a:t>
            </a:r>
            <a:r>
              <a:rPr lang="en-US" sz="1100" dirty="0" smtClean="0">
                <a:solidFill>
                  <a:srgbClr val="7F7F7F"/>
                </a:solidFill>
                <a:latin typeface="Opens sans" charset="0"/>
                <a:cs typeface="Open Sans" charset="0"/>
              </a:rPr>
              <a:t>524 Broadway 11th Floor, New York, NY 10012 </a:t>
            </a:r>
            <a:r>
              <a:rPr lang="en-US" sz="1100" dirty="0" smtClean="0">
                <a:solidFill>
                  <a:srgbClr val="FF0000"/>
                </a:solidFill>
                <a:latin typeface="GillSans" charset="0"/>
                <a:cs typeface="Calibri" charset="0"/>
              </a:rPr>
              <a:t>•</a:t>
            </a:r>
            <a:r>
              <a:rPr lang="en-US" sz="1100" dirty="0" smtClean="0">
                <a:solidFill>
                  <a:prstClr val="black"/>
                </a:solidFill>
                <a:latin typeface="GillSans" charset="0"/>
                <a:cs typeface="Calibri" charset="0"/>
              </a:rPr>
              <a:t> </a:t>
            </a:r>
            <a:r>
              <a:rPr lang="en-US" sz="1100" dirty="0" smtClean="0">
                <a:solidFill>
                  <a:srgbClr val="7F7F7F"/>
                </a:solidFill>
                <a:latin typeface="Opens sans" charset="0"/>
                <a:cs typeface="Open Sans" charset="0"/>
              </a:rPr>
              <a:t>(212) 390-0400 </a:t>
            </a:r>
            <a:r>
              <a:rPr lang="en-US" sz="1100" dirty="0" smtClean="0">
                <a:solidFill>
                  <a:srgbClr val="FF0000"/>
                </a:solidFill>
                <a:latin typeface="GillSans" charset="0"/>
                <a:cs typeface="Calibri" charset="0"/>
              </a:rPr>
              <a:t>•</a:t>
            </a:r>
            <a:r>
              <a:rPr lang="en-US" sz="1100" dirty="0" smtClean="0">
                <a:solidFill>
                  <a:prstClr val="black"/>
                </a:solidFill>
                <a:latin typeface="GillSans" charset="0"/>
                <a:cs typeface="Calibri" charset="0"/>
              </a:rPr>
              <a:t> </a:t>
            </a:r>
            <a:r>
              <a:rPr lang="en-US" sz="1100" dirty="0" err="1" smtClean="0">
                <a:solidFill>
                  <a:srgbClr val="7F7F7F"/>
                </a:solidFill>
                <a:latin typeface="Opens sans" charset="0"/>
                <a:cs typeface="Open Sans" charset="0"/>
              </a:rPr>
              <a:t>www.romanoffconsultants.com</a:t>
            </a:r>
            <a:r>
              <a:rPr lang="en-US" sz="1100" dirty="0" smtClean="0">
                <a:solidFill>
                  <a:srgbClr val="7F7F7F"/>
                </a:solidFill>
                <a:latin typeface="Opens sans" charset="0"/>
                <a:cs typeface="Open Sans" charset="0"/>
              </a:rPr>
              <a:t> </a:t>
            </a:r>
            <a:endParaRPr lang="en-GB" sz="1100" dirty="0" smtClean="0">
              <a:solidFill>
                <a:srgbClr val="7F7F7F"/>
              </a:solidFill>
              <a:latin typeface="Opens sans" charset="0"/>
              <a:cs typeface="Open Sans" charset="0"/>
            </a:endParaRPr>
          </a:p>
        </p:txBody>
      </p:sp>
      <p:cxnSp>
        <p:nvCxnSpPr>
          <p:cNvPr id="19" name="Straight Connector 18"/>
          <p:cNvCxnSpPr/>
          <p:nvPr userDrawn="1"/>
        </p:nvCxnSpPr>
        <p:spPr>
          <a:xfrm>
            <a:off x="161193" y="6296025"/>
            <a:ext cx="882161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765931" y="66675"/>
            <a:ext cx="388327" cy="274638"/>
          </a:xfrm>
          <a:prstGeom prst="rect">
            <a:avLst/>
          </a:prstGeom>
          <a:solidFill>
            <a:srgbClr val="C00000"/>
          </a:solidFill>
        </p:spPr>
        <p:txBody>
          <a:bodyPr vert="horz" wrap="square" lIns="91440" tIns="45720" rIns="91440" bIns="45720" numCol="1" anchor="t" anchorCtr="0" compatLnSpc="1">
            <a:prstTxWarp prst="textNoShape">
              <a:avLst/>
            </a:prstTxWarp>
          </a:bodyPr>
          <a:lstStyle>
            <a:lvl1pPr algn="ctr">
              <a:defRPr sz="1000" smtClean="0">
                <a:solidFill>
                  <a:schemeClr val="bg1"/>
                </a:solidFill>
              </a:defRPr>
            </a:lvl1pPr>
          </a:lstStyle>
          <a:p>
            <a:pPr>
              <a:defRPr/>
            </a:pPr>
            <a:fld id="{187C08C5-BAB0-514F-89F7-B3C13D594F25}" type="slidenum">
              <a:rPr lang="en-US">
                <a:solidFill>
                  <a:prstClr val="white"/>
                </a:solidFill>
                <a:latin typeface="Calibri" charset="0"/>
                <a:ea typeface="ＭＳ Ｐゴシック" charset="0"/>
                <a:cs typeface="ＭＳ Ｐゴシック" charset="0"/>
              </a:rPr>
              <a:pPr>
                <a:defRPr/>
              </a:pPr>
              <a:t>‹#›</a:t>
            </a:fld>
            <a:endParaRPr lang="en-US">
              <a:solidFill>
                <a:prstClr val="white"/>
              </a:solidFill>
              <a:latin typeface="Calibri" charset="0"/>
              <a:ea typeface="ＭＳ Ｐゴシック" charset="0"/>
              <a:cs typeface="ＭＳ Ｐゴシック" charset="0"/>
            </a:endParaRPr>
          </a:p>
        </p:txBody>
      </p:sp>
      <p:pic>
        <p:nvPicPr>
          <p:cNvPr id="2" name="Picture 1"/>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111126"/>
            <a:ext cx="1597269" cy="619125"/>
          </a:xfrm>
          <a:prstGeom prst="rect">
            <a:avLst/>
          </a:prstGeom>
          <a:noFill/>
          <a:ln>
            <a:noFill/>
          </a:ln>
          <a:effectLst>
            <a:outerShdw blurRad="50800" dist="38100" dir="2700000" algn="tl" rotWithShape="0">
              <a:srgbClr val="000000">
                <a:alpha val="39998"/>
              </a:srgbClr>
            </a:outerShdw>
          </a:effectLst>
        </p:spPr>
      </p:pic>
    </p:spTree>
    <p:extLst>
      <p:ext uri="{BB962C8B-B14F-4D97-AF65-F5344CB8AC3E}">
        <p14:creationId xmlns:p14="http://schemas.microsoft.com/office/powerpoint/2010/main" val="3995772251"/>
      </p:ext>
    </p:extLst>
  </p:cSld>
  <p:clrMap bg1="lt1" tx1="dk1" bg2="lt2" tx2="dk2" accent1="accent1" accent2="accent2" accent3="accent3" accent4="accent4" accent5="accent5" accent6="accent6" hlink="hlink" folHlink="folHlink"/>
  <p:sldLayoutIdLst>
    <p:sldLayoutId id="2147483860" r:id="rId1"/>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entury Gothic" pitchFamily="34"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jpeg"/><Relationship Id="rId13" Type="http://schemas.openxmlformats.org/officeDocument/2006/relationships/image" Target="../media/image17.png"/><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tiff"/><Relationship Id="rId9" Type="http://schemas.openxmlformats.org/officeDocument/2006/relationships/image" Target="../media/image13.png"/><Relationship Id="rId10"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8" descr="Z:\Inga Romanoff\Design Files\Backgrounds\archive\Round 1\grey_divider_b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787399"/>
            <a:ext cx="9144000" cy="152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39"/>
          <p:cNvSpPr>
            <a:spLocks noChangeArrowheads="1"/>
          </p:cNvSpPr>
          <p:nvPr/>
        </p:nvSpPr>
        <p:spPr bwMode="auto">
          <a:xfrm>
            <a:off x="1138607" y="3518498"/>
            <a:ext cx="6872654" cy="2135065"/>
          </a:xfrm>
          <a:prstGeom prst="rect">
            <a:avLst/>
          </a:prstGeom>
          <a:solidFill>
            <a:srgbClr val="C0000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2954">
              <a:solidFill>
                <a:srgbClr val="FFFFFF"/>
              </a:solidFill>
              <a:latin typeface="Helvetica Light" charset="0"/>
              <a:sym typeface="Helvetica Light" charset="0"/>
            </a:endParaRPr>
          </a:p>
        </p:txBody>
      </p:sp>
      <p:sp>
        <p:nvSpPr>
          <p:cNvPr id="11" name="TextBox 10"/>
          <p:cNvSpPr txBox="1">
            <a:spLocks noChangeArrowheads="1"/>
          </p:cNvSpPr>
          <p:nvPr/>
        </p:nvSpPr>
        <p:spPr bwMode="auto">
          <a:xfrm>
            <a:off x="1162094" y="3580445"/>
            <a:ext cx="6864739" cy="162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lnSpc>
                <a:spcPts val="4154"/>
              </a:lnSpc>
            </a:pPr>
            <a:r>
              <a:rPr lang="en-GB" altLang="x-none" sz="4000" dirty="0" smtClean="0">
                <a:solidFill>
                  <a:prstClr val="white"/>
                </a:solidFill>
              </a:rPr>
              <a:t>Tracking Omnichannel Performance:</a:t>
            </a:r>
          </a:p>
          <a:p>
            <a:pPr algn="ctr" eaLnBrk="1" hangingPunct="1">
              <a:lnSpc>
                <a:spcPts val="4154"/>
              </a:lnSpc>
            </a:pPr>
            <a:r>
              <a:rPr lang="en-GB" altLang="x-none" sz="4000" dirty="0" smtClean="0">
                <a:solidFill>
                  <a:prstClr val="white"/>
                </a:solidFill>
              </a:rPr>
              <a:t>From First to Last Touch</a:t>
            </a:r>
            <a:endParaRPr lang="en-GB" altLang="x-none" sz="4000" dirty="0">
              <a:solidFill>
                <a:prstClr val="white"/>
              </a:solidFill>
            </a:endParaRPr>
          </a:p>
        </p:txBody>
      </p:sp>
      <p:sp>
        <p:nvSpPr>
          <p:cNvPr id="15" name="Shape 39"/>
          <p:cNvSpPr/>
          <p:nvPr/>
        </p:nvSpPr>
        <p:spPr>
          <a:xfrm>
            <a:off x="1" y="6315795"/>
            <a:ext cx="9154258" cy="571500"/>
          </a:xfrm>
          <a:prstGeom prst="rect">
            <a:avLst/>
          </a:prstGeom>
          <a:solidFill>
            <a:schemeClr val="tx1">
              <a:lumMod val="65000"/>
              <a:lumOff val="35000"/>
            </a:schemeClr>
          </a:solidFill>
          <a:ln w="12700">
            <a:miter lim="400000"/>
          </a:ln>
        </p:spPr>
        <p:txBody>
          <a:bodyPr lIns="0" tIns="0" rIns="0" bIns="0" anchor="ctr"/>
          <a:lstStyle/>
          <a:p>
            <a:pPr eaLnBrk="1" hangingPunct="1">
              <a:defRPr/>
            </a:pPr>
            <a:endParaRPr lang="en-US" sz="2954">
              <a:solidFill>
                <a:srgbClr val="FFFFFF"/>
              </a:solidFill>
              <a:latin typeface="Helvetica Light" charset="0"/>
              <a:ea typeface="ＭＳ Ｐゴシック" charset="0"/>
              <a:cs typeface="Helvetica Light" charset="0"/>
              <a:sym typeface="Helvetica Light" charset="0"/>
            </a:endParaRPr>
          </a:p>
        </p:txBody>
      </p:sp>
      <p:sp>
        <p:nvSpPr>
          <p:cNvPr id="5125" name="TextBox 12"/>
          <p:cNvSpPr txBox="1">
            <a:spLocks noChangeArrowheads="1"/>
          </p:cNvSpPr>
          <p:nvPr/>
        </p:nvSpPr>
        <p:spPr bwMode="auto">
          <a:xfrm>
            <a:off x="36635" y="6524002"/>
            <a:ext cx="9154257"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015" dirty="0">
                <a:solidFill>
                  <a:prstClr val="white"/>
                </a:solidFill>
                <a:latin typeface="Opens sans" charset="0"/>
              </a:rPr>
              <a:t>Romanoff Consultants</a:t>
            </a:r>
            <a:r>
              <a:rPr lang="en-US" altLang="x-none" sz="1015" dirty="0">
                <a:solidFill>
                  <a:srgbClr val="7F7F7F"/>
                </a:solidFill>
                <a:latin typeface="Opens sans" charset="0"/>
              </a:rPr>
              <a:t>  </a:t>
            </a:r>
            <a:r>
              <a:rPr lang="en-US" altLang="x-none" sz="1015" dirty="0">
                <a:solidFill>
                  <a:srgbClr val="FF0000"/>
                </a:solidFill>
                <a:latin typeface="GillSans" charset="0"/>
              </a:rPr>
              <a:t>•</a:t>
            </a:r>
            <a:r>
              <a:rPr lang="en-US" altLang="x-none" sz="1015" dirty="0">
                <a:solidFill>
                  <a:prstClr val="black"/>
                </a:solidFill>
                <a:latin typeface="GillSans" charset="0"/>
              </a:rPr>
              <a:t>  </a:t>
            </a:r>
            <a:r>
              <a:rPr lang="en-US" altLang="x-none" sz="1015" dirty="0">
                <a:solidFill>
                  <a:srgbClr val="FFFFFF"/>
                </a:solidFill>
                <a:latin typeface="Opens sans" charset="0"/>
              </a:rPr>
              <a:t>524 Broadway 11th Floor, New York, NY 10012</a:t>
            </a:r>
            <a:r>
              <a:rPr lang="en-US" altLang="x-none" sz="1015" dirty="0">
                <a:solidFill>
                  <a:srgbClr val="7F7F7F"/>
                </a:solidFill>
                <a:latin typeface="Opens sans" charset="0"/>
              </a:rPr>
              <a:t> </a:t>
            </a:r>
            <a:r>
              <a:rPr lang="en-US" altLang="x-none" sz="1015" dirty="0">
                <a:solidFill>
                  <a:srgbClr val="FF0000"/>
                </a:solidFill>
                <a:latin typeface="GillSans" charset="0"/>
              </a:rPr>
              <a:t>•</a:t>
            </a:r>
            <a:r>
              <a:rPr lang="en-US" altLang="x-none" sz="1015" dirty="0">
                <a:solidFill>
                  <a:prstClr val="black"/>
                </a:solidFill>
                <a:latin typeface="GillSans" charset="0"/>
              </a:rPr>
              <a:t> </a:t>
            </a:r>
            <a:r>
              <a:rPr lang="en-US" altLang="x-none" sz="1015" dirty="0">
                <a:solidFill>
                  <a:srgbClr val="FFFFFF"/>
                </a:solidFill>
                <a:latin typeface="Opens sans" charset="0"/>
              </a:rPr>
              <a:t>(212) 390-0400</a:t>
            </a:r>
            <a:r>
              <a:rPr lang="en-US" altLang="x-none" sz="1015" dirty="0">
                <a:solidFill>
                  <a:srgbClr val="7F7F7F"/>
                </a:solidFill>
                <a:latin typeface="Opens sans" charset="0"/>
              </a:rPr>
              <a:t> </a:t>
            </a:r>
            <a:r>
              <a:rPr lang="en-US" altLang="x-none" sz="1015" dirty="0">
                <a:solidFill>
                  <a:srgbClr val="FF0000"/>
                </a:solidFill>
                <a:latin typeface="GillSans" charset="0"/>
              </a:rPr>
              <a:t>•</a:t>
            </a:r>
            <a:r>
              <a:rPr lang="en-US" altLang="x-none" sz="1015" dirty="0">
                <a:solidFill>
                  <a:prstClr val="black"/>
                </a:solidFill>
                <a:latin typeface="GillSans" charset="0"/>
              </a:rPr>
              <a:t> </a:t>
            </a:r>
            <a:r>
              <a:rPr lang="en-US" altLang="x-none" sz="1015" dirty="0">
                <a:solidFill>
                  <a:srgbClr val="FFFFFF"/>
                </a:solidFill>
                <a:latin typeface="Opens sans" charset="0"/>
              </a:rPr>
              <a:t>www.romanoffconsultants.com</a:t>
            </a:r>
            <a:endParaRPr lang="en-GB" altLang="x-none" sz="1015" dirty="0">
              <a:solidFill>
                <a:srgbClr val="FFFFFF"/>
              </a:solidFill>
              <a:latin typeface="Opens sans" charset="0"/>
            </a:endParaRPr>
          </a:p>
        </p:txBody>
      </p:sp>
      <p:sp>
        <p:nvSpPr>
          <p:cNvPr id="4" name="Rectangle 3"/>
          <p:cNvSpPr/>
          <p:nvPr/>
        </p:nvSpPr>
        <p:spPr>
          <a:xfrm>
            <a:off x="1138607" y="5234341"/>
            <a:ext cx="6872654" cy="419100"/>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5126" name="TextBox 20"/>
          <p:cNvSpPr txBox="1">
            <a:spLocks noChangeArrowheads="1"/>
          </p:cNvSpPr>
          <p:nvPr/>
        </p:nvSpPr>
        <p:spPr bwMode="auto">
          <a:xfrm>
            <a:off x="-10258" y="5309221"/>
            <a:ext cx="9154258" cy="2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GB" altLang="x-none" sz="1846" dirty="0" smtClean="0">
                <a:solidFill>
                  <a:prstClr val="white"/>
                </a:solidFill>
              </a:rPr>
              <a:t>December, 2017</a:t>
            </a:r>
            <a:endParaRPr lang="en-GB" altLang="x-none" sz="1846" dirty="0">
              <a:solidFill>
                <a:prstClr val="white"/>
              </a:solidFill>
            </a:endParaRPr>
          </a:p>
        </p:txBody>
      </p:sp>
      <p:pic>
        <p:nvPicPr>
          <p:cNvPr id="2" name="Picture 1" descr="linkedin-personalprofilebg-bridge-log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
            <a:ext cx="9144000" cy="2775857"/>
          </a:xfrm>
          <a:prstGeom prst="rect">
            <a:avLst/>
          </a:prstGeom>
        </p:spPr>
      </p:pic>
    </p:spTree>
    <p:extLst>
      <p:ext uri="{BB962C8B-B14F-4D97-AF65-F5344CB8AC3E}">
        <p14:creationId xmlns:p14="http://schemas.microsoft.com/office/powerpoint/2010/main" val="17615926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10</a:t>
            </a:fld>
            <a:endParaRPr lang="en-US" altLang="x-none" sz="923">
              <a:solidFill>
                <a:prstClr val="white"/>
              </a:solidFill>
            </a:endParaRPr>
          </a:p>
        </p:txBody>
      </p:sp>
      <p:sp>
        <p:nvSpPr>
          <p:cNvPr id="47" name="Text Placeholder 2"/>
          <p:cNvSpPr txBox="1">
            <a:spLocks/>
          </p:cNvSpPr>
          <p:nvPr/>
        </p:nvSpPr>
        <p:spPr>
          <a:xfrm>
            <a:off x="707870" y="1058576"/>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Multi-Touch Attribution</a:t>
            </a:r>
            <a:endParaRPr lang="en-US" sz="1600" b="1" dirty="0">
              <a:solidFill>
                <a:schemeClr val="bg2"/>
              </a:solidFill>
            </a:endParaRPr>
          </a:p>
        </p:txBody>
      </p:sp>
      <p:sp>
        <p:nvSpPr>
          <p:cNvPr id="27" name="Rectangle 26"/>
          <p:cNvSpPr/>
          <p:nvPr/>
        </p:nvSpPr>
        <p:spPr>
          <a:xfrm>
            <a:off x="622977" y="3004091"/>
            <a:ext cx="8002872" cy="3139321"/>
          </a:xfrm>
          <a:prstGeom prst="rect">
            <a:avLst/>
          </a:prstGeom>
        </p:spPr>
        <p:txBody>
          <a:bodyPr wrap="square">
            <a:spAutoFit/>
          </a:bodyPr>
          <a:lstStyle/>
          <a:p>
            <a:r>
              <a:rPr lang="en-US" dirty="0" smtClean="0"/>
              <a:t>The </a:t>
            </a:r>
            <a:r>
              <a:rPr lang="en-US" dirty="0"/>
              <a:t>way it works is by assigning value to each touchpoint, you get a better sense of how that marketing effort is working in-between </a:t>
            </a:r>
            <a:r>
              <a:rPr lang="en-US" dirty="0" smtClean="0"/>
              <a:t>first touch and last touch.</a:t>
            </a:r>
            <a:endParaRPr lang="en-US" dirty="0"/>
          </a:p>
          <a:p>
            <a:endParaRPr lang="en-US" dirty="0"/>
          </a:p>
          <a:p>
            <a:r>
              <a:rPr lang="en-US" dirty="0" smtClean="0"/>
              <a:t>It </a:t>
            </a:r>
            <a:r>
              <a:rPr lang="en-US" dirty="0"/>
              <a:t>can also be valuable to look at results from first and last touch together. For example (using the same Facebook ad example), if your first touch analytics tell you that a ton of traffic is coming to your website from a Facebook ad, then look at conversion and see how well your last touch attribution is faring from that particular channel. You may see that lots of people are visiting your site but not actually converting, which could tell you that the ad might not be tightly written enough to send the right people — the ones that would buy from you — to your site</a:t>
            </a:r>
            <a:r>
              <a:rPr lang="en-US" dirty="0" smtClean="0"/>
              <a:t>.</a:t>
            </a:r>
            <a:endParaRPr lang="en-US" dirty="0"/>
          </a:p>
        </p:txBody>
      </p:sp>
      <p:grpSp>
        <p:nvGrpSpPr>
          <p:cNvPr id="29" name="Group 28"/>
          <p:cNvGrpSpPr/>
          <p:nvPr/>
        </p:nvGrpSpPr>
        <p:grpSpPr>
          <a:xfrm>
            <a:off x="919795" y="1788343"/>
            <a:ext cx="3832978" cy="173194"/>
            <a:chOff x="1694495" y="2423343"/>
            <a:chExt cx="3832978" cy="173194"/>
          </a:xfrm>
        </p:grpSpPr>
        <p:cxnSp>
          <p:nvCxnSpPr>
            <p:cNvPr id="30" name="Straight Connector 29"/>
            <p:cNvCxnSpPr>
              <a:stCxn id="31" idx="6"/>
              <a:endCxn id="33" idx="6"/>
            </p:cNvCxnSpPr>
            <p:nvPr/>
          </p:nvCxnSpPr>
          <p:spPr>
            <a:xfrm>
              <a:off x="1867689" y="2509940"/>
              <a:ext cx="3659784" cy="0"/>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1694495"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524387"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354279"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 Placeholder 2"/>
          <p:cNvSpPr txBox="1">
            <a:spLocks/>
          </p:cNvSpPr>
          <p:nvPr/>
        </p:nvSpPr>
        <p:spPr>
          <a:xfrm>
            <a:off x="407085" y="2095375"/>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Visitor</a:t>
            </a:r>
            <a:endParaRPr lang="en-US" sz="1500" dirty="0">
              <a:solidFill>
                <a:schemeClr val="bg2"/>
              </a:solidFill>
            </a:endParaRPr>
          </a:p>
        </p:txBody>
      </p:sp>
      <p:sp>
        <p:nvSpPr>
          <p:cNvPr id="38" name="Text Placeholder 2"/>
          <p:cNvSpPr txBox="1">
            <a:spLocks/>
          </p:cNvSpPr>
          <p:nvPr/>
        </p:nvSpPr>
        <p:spPr>
          <a:xfrm>
            <a:off x="2223185" y="2082675"/>
            <a:ext cx="13836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Lead Capture</a:t>
            </a:r>
            <a:endParaRPr lang="en-US" sz="1500" dirty="0">
              <a:solidFill>
                <a:schemeClr val="bg2"/>
              </a:solidFill>
            </a:endParaRPr>
          </a:p>
        </p:txBody>
      </p:sp>
      <p:sp>
        <p:nvSpPr>
          <p:cNvPr id="49" name="Text Placeholder 2"/>
          <p:cNvSpPr txBox="1">
            <a:spLocks/>
          </p:cNvSpPr>
          <p:nvPr/>
        </p:nvSpPr>
        <p:spPr>
          <a:xfrm>
            <a:off x="4013885" y="2082675"/>
            <a:ext cx="19424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 Created</a:t>
            </a:r>
            <a:endParaRPr lang="en-US" sz="1500" dirty="0">
              <a:solidFill>
                <a:schemeClr val="bg2"/>
              </a:solidFill>
            </a:endParaRPr>
          </a:p>
        </p:txBody>
      </p:sp>
      <p:cxnSp>
        <p:nvCxnSpPr>
          <p:cNvPr id="4" name="Straight Connector 3"/>
          <p:cNvCxnSpPr/>
          <p:nvPr/>
        </p:nvCxnSpPr>
        <p:spPr>
          <a:xfrm>
            <a:off x="1417558" y="1521128"/>
            <a:ext cx="0" cy="605498"/>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629023" y="1535896"/>
            <a:ext cx="0" cy="605498"/>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479543" y="1535896"/>
            <a:ext cx="0" cy="605498"/>
          </a:xfrm>
          <a:prstGeom prst="line">
            <a:avLst/>
          </a:prstGeom>
          <a:ln>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53" name="Text Placeholder 2"/>
          <p:cNvSpPr txBox="1">
            <a:spLocks/>
          </p:cNvSpPr>
          <p:nvPr/>
        </p:nvSpPr>
        <p:spPr>
          <a:xfrm>
            <a:off x="382290" y="2513603"/>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4" name="Text Placeholder 2"/>
          <p:cNvSpPr txBox="1">
            <a:spLocks/>
          </p:cNvSpPr>
          <p:nvPr/>
        </p:nvSpPr>
        <p:spPr>
          <a:xfrm>
            <a:off x="726651" y="2326333"/>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5" name="Text Placeholder 2"/>
          <p:cNvSpPr txBox="1">
            <a:spLocks/>
          </p:cNvSpPr>
          <p:nvPr/>
        </p:nvSpPr>
        <p:spPr>
          <a:xfrm>
            <a:off x="1026713" y="2316283"/>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6" name="Text Placeholder 2"/>
          <p:cNvSpPr txBox="1">
            <a:spLocks/>
          </p:cNvSpPr>
          <p:nvPr/>
        </p:nvSpPr>
        <p:spPr>
          <a:xfrm>
            <a:off x="2887260" y="2271978"/>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7" name="Text Placeholder 2"/>
          <p:cNvSpPr txBox="1">
            <a:spLocks/>
          </p:cNvSpPr>
          <p:nvPr/>
        </p:nvSpPr>
        <p:spPr>
          <a:xfrm>
            <a:off x="2252313" y="2478733"/>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8" name="Text Placeholder 2"/>
          <p:cNvSpPr txBox="1">
            <a:spLocks/>
          </p:cNvSpPr>
          <p:nvPr/>
        </p:nvSpPr>
        <p:spPr>
          <a:xfrm>
            <a:off x="4068561" y="2419660"/>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1X</a:t>
            </a:r>
            <a:endParaRPr lang="en-US" sz="1500" dirty="0">
              <a:solidFill>
                <a:schemeClr val="bg2"/>
              </a:solidFill>
            </a:endParaRPr>
          </a:p>
        </p:txBody>
      </p:sp>
      <p:sp>
        <p:nvSpPr>
          <p:cNvPr id="59" name="Text Placeholder 2"/>
          <p:cNvSpPr txBox="1">
            <a:spLocks/>
          </p:cNvSpPr>
          <p:nvPr/>
        </p:nvSpPr>
        <p:spPr>
          <a:xfrm>
            <a:off x="5328430" y="2512987"/>
            <a:ext cx="299973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X=total number of touchpoints</a:t>
            </a:r>
            <a:endParaRPr lang="en-US" sz="1500" dirty="0">
              <a:solidFill>
                <a:schemeClr val="bg2"/>
              </a:solidFill>
            </a:endParaRPr>
          </a:p>
        </p:txBody>
      </p:sp>
    </p:spTree>
    <p:extLst>
      <p:ext uri="{BB962C8B-B14F-4D97-AF65-F5344CB8AC3E}">
        <p14:creationId xmlns:p14="http://schemas.microsoft.com/office/powerpoint/2010/main" val="14709237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782"/>
          <p:cNvSpPr>
            <a:spLocks noChangeArrowheads="1"/>
          </p:cNvSpPr>
          <p:nvPr/>
        </p:nvSpPr>
        <p:spPr bwMode="auto">
          <a:xfrm>
            <a:off x="0" y="2014538"/>
            <a:ext cx="9144000" cy="3346450"/>
          </a:xfrm>
          <a:prstGeom prst="roundRect">
            <a:avLst>
              <a:gd name="adj" fmla="val 0"/>
            </a:avLst>
          </a:prstGeom>
          <a:solidFill>
            <a:srgbClr val="C0000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pPr eaLnBrk="1" hangingPunct="1">
              <a:defRPr/>
            </a:pPr>
            <a:endParaRPr lang="en-US" sz="3200">
              <a:solidFill>
                <a:srgbClr val="FFFFFF"/>
              </a:solidFill>
              <a:latin typeface="Calibri" charset="0"/>
              <a:ea typeface="ＭＳ Ｐゴシック" charset="0"/>
              <a:cs typeface="ＭＳ Ｐゴシック" charset="0"/>
              <a:sym typeface="Helvetica Light" charset="0"/>
            </a:endParaRPr>
          </a:p>
        </p:txBody>
      </p:sp>
      <p:sp>
        <p:nvSpPr>
          <p:cNvPr id="6" name="TextBox 5"/>
          <p:cNvSpPr txBox="1">
            <a:spLocks noChangeArrowheads="1"/>
          </p:cNvSpPr>
          <p:nvPr/>
        </p:nvSpPr>
        <p:spPr bwMode="auto">
          <a:xfrm>
            <a:off x="591826" y="2668336"/>
            <a:ext cx="7883608" cy="171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ts val="4500"/>
              </a:lnSpc>
            </a:pPr>
            <a:r>
              <a:rPr lang="en-GB" sz="3200" dirty="0">
                <a:solidFill>
                  <a:prstClr val="white"/>
                </a:solidFill>
              </a:rPr>
              <a:t>“Half the money I spend on advertising is wasted; the trouble is I don’t know which </a:t>
            </a:r>
            <a:r>
              <a:rPr lang="en-GB" sz="3200" dirty="0" smtClean="0">
                <a:solidFill>
                  <a:prstClr val="white"/>
                </a:solidFill>
              </a:rPr>
              <a:t>half.”</a:t>
            </a:r>
          </a:p>
          <a:p>
            <a:pPr algn="ctr" eaLnBrk="1" hangingPunct="1">
              <a:lnSpc>
                <a:spcPts val="4500"/>
              </a:lnSpc>
            </a:pPr>
            <a:r>
              <a:rPr lang="en-GB" sz="3200" dirty="0">
                <a:solidFill>
                  <a:prstClr val="white"/>
                </a:solidFill>
              </a:rPr>
              <a:t>- John Wanamaker, early 1900s</a:t>
            </a:r>
            <a:endParaRPr lang="en-GB" sz="3200" dirty="0" smtClean="0">
              <a:solidFill>
                <a:prstClr val="white"/>
              </a:solidFill>
            </a:endParaRPr>
          </a:p>
        </p:txBody>
      </p:sp>
      <p:sp>
        <p:nvSpPr>
          <p:cNvPr id="11" name="Rectangle 10"/>
          <p:cNvSpPr/>
          <p:nvPr/>
        </p:nvSpPr>
        <p:spPr>
          <a:xfrm>
            <a:off x="0" y="4906966"/>
            <a:ext cx="9144000" cy="454025"/>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0246" name="Slide Number Placeholder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38F10753-017B-044E-8A85-1AE8C9A9DC72}" type="slidenum">
              <a:rPr lang="en-US" sz="1000">
                <a:solidFill>
                  <a:prstClr val="white"/>
                </a:solidFill>
              </a:rPr>
              <a:pPr/>
              <a:t>11</a:t>
            </a:fld>
            <a:endParaRPr lang="en-US" sz="1000">
              <a:solidFill>
                <a:prstClr val="white"/>
              </a:solidFill>
            </a:endParaRPr>
          </a:p>
        </p:txBody>
      </p:sp>
    </p:spTree>
    <p:extLst>
      <p:ext uri="{BB962C8B-B14F-4D97-AF65-F5344CB8AC3E}">
        <p14:creationId xmlns:p14="http://schemas.microsoft.com/office/powerpoint/2010/main" val="1104030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5253" y="2056077"/>
            <a:ext cx="3508747" cy="2884742"/>
          </a:xfrm>
          <a:prstGeom prst="rect">
            <a:avLst/>
          </a:prstGeom>
        </p:spPr>
      </p:pic>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12</a:t>
            </a:fld>
            <a:endParaRPr lang="en-US" altLang="x-none" sz="923">
              <a:solidFill>
                <a:prstClr val="white"/>
              </a:solidFill>
            </a:endParaRPr>
          </a:p>
        </p:txBody>
      </p:sp>
      <p:sp>
        <p:nvSpPr>
          <p:cNvPr id="10" name="Text Placeholder 2"/>
          <p:cNvSpPr txBox="1">
            <a:spLocks/>
          </p:cNvSpPr>
          <p:nvPr/>
        </p:nvSpPr>
        <p:spPr>
          <a:xfrm>
            <a:off x="466949" y="1980486"/>
            <a:ext cx="5475328" cy="4293573"/>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20000"/>
              </a:lnSpc>
              <a:spcAft>
                <a:spcPts val="600"/>
              </a:spcAft>
              <a:buFont typeface="Arial"/>
              <a:buChar char="•"/>
            </a:pPr>
            <a:r>
              <a:rPr lang="en-US" sz="2400" b="1" dirty="0" smtClean="0"/>
              <a:t>Attribution</a:t>
            </a:r>
            <a:r>
              <a:rPr lang="en-US" sz="2400" dirty="0" smtClean="0"/>
              <a:t> allows to uncover what touchpoints are producing results, e.g. people visiting a certain landing page are more likely to buy your product</a:t>
            </a:r>
          </a:p>
          <a:p>
            <a:pPr marL="285750" indent="-285750">
              <a:lnSpc>
                <a:spcPct val="120000"/>
              </a:lnSpc>
              <a:spcAft>
                <a:spcPts val="600"/>
              </a:spcAft>
              <a:buFont typeface="Arial"/>
              <a:buChar char="•"/>
            </a:pPr>
            <a:r>
              <a:rPr lang="en-US" sz="2400" b="1" dirty="0" smtClean="0"/>
              <a:t>Advanced Analytics </a:t>
            </a:r>
            <a:r>
              <a:rPr lang="en-US" sz="2400" dirty="0" smtClean="0"/>
              <a:t>drills down further into understanding of a particular touchpoint, what is      causing people to respond to, i.e. determining common traits about those visiting the page, to make it even more appealing</a:t>
            </a:r>
            <a:endParaRPr lang="en-US" sz="2400" dirty="0"/>
          </a:p>
          <a:p>
            <a:pPr marL="285750" indent="-285750">
              <a:lnSpc>
                <a:spcPct val="120000"/>
              </a:lnSpc>
              <a:spcAft>
                <a:spcPts val="600"/>
              </a:spcAft>
              <a:buFont typeface="Arial"/>
              <a:buChar char="•"/>
            </a:pPr>
            <a:endParaRPr lang="en-US" sz="2400" dirty="0"/>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Attribution vs. Advanced Analytics</a:t>
            </a:r>
            <a:endParaRPr lang="en-GB" altLang="x-none" sz="4431" dirty="0" smtClean="0">
              <a:solidFill>
                <a:prstClr val="black"/>
              </a:solidFill>
              <a:latin typeface="Calibri" charset="0"/>
              <a:ea typeface="ＭＳ Ｐゴシック" charset="-128"/>
            </a:endParaRPr>
          </a:p>
        </p:txBody>
      </p:sp>
    </p:spTree>
    <p:extLst>
      <p:ext uri="{BB962C8B-B14F-4D97-AF65-F5344CB8AC3E}">
        <p14:creationId xmlns:p14="http://schemas.microsoft.com/office/powerpoint/2010/main" val="18407833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13</a:t>
            </a:fld>
            <a:endParaRPr lang="en-US" altLang="x-none" sz="923">
              <a:solidFill>
                <a:prstClr val="white"/>
              </a:solidFill>
            </a:endParaRPr>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Advanced Attribution</a:t>
            </a:r>
            <a:endParaRPr lang="en-GB" altLang="x-none" sz="4431" dirty="0" smtClean="0">
              <a:solidFill>
                <a:prstClr val="black"/>
              </a:solidFill>
              <a:latin typeface="Calibri" charset="0"/>
              <a:ea typeface="ＭＳ Ｐゴシック" charset="-128"/>
            </a:endParaRPr>
          </a:p>
        </p:txBody>
      </p:sp>
      <p:pic>
        <p:nvPicPr>
          <p:cNvPr id="5" name="Picture 4" descr="buck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5351"/>
            <a:ext cx="9144000" cy="5568462"/>
          </a:xfrm>
          <a:prstGeom prst="rect">
            <a:avLst/>
          </a:prstGeom>
        </p:spPr>
      </p:pic>
      <p:sp>
        <p:nvSpPr>
          <p:cNvPr id="6" name="Rectangle 5"/>
          <p:cNvSpPr/>
          <p:nvPr/>
        </p:nvSpPr>
        <p:spPr>
          <a:xfrm>
            <a:off x="4312120" y="1480879"/>
            <a:ext cx="4831880" cy="4093428"/>
          </a:xfrm>
          <a:prstGeom prst="rect">
            <a:avLst/>
          </a:prstGeom>
        </p:spPr>
        <p:txBody>
          <a:bodyPr wrap="square">
            <a:spAutoFit/>
          </a:bodyPr>
          <a:lstStyle/>
          <a:p>
            <a:pPr marL="285750" indent="-285750">
              <a:buFont typeface="Arial"/>
              <a:buChar char="•"/>
            </a:pPr>
            <a:r>
              <a:rPr lang="en-US" sz="2000" dirty="0" smtClean="0"/>
              <a:t>89%  of marketers believe is important but 34% attempt a multi-touch attribution model</a:t>
            </a:r>
          </a:p>
          <a:p>
            <a:pPr marL="285750" indent="-285750">
              <a:buFont typeface="Arial"/>
              <a:buChar char="•"/>
            </a:pPr>
            <a:r>
              <a:rPr lang="en-US" sz="2000" dirty="0" smtClean="0"/>
              <a:t>Most </a:t>
            </a:r>
            <a:r>
              <a:rPr lang="en-US" sz="2000" dirty="0"/>
              <a:t>Marketo implementations have a leaky bucket when measuring website </a:t>
            </a:r>
            <a:r>
              <a:rPr lang="en-US" sz="2000" dirty="0" smtClean="0"/>
              <a:t>traffic </a:t>
            </a:r>
            <a:r>
              <a:rPr lang="en-US" sz="2000" dirty="0"/>
              <a:t>and ads </a:t>
            </a:r>
          </a:p>
          <a:p>
            <a:pPr marL="285750" indent="-285750">
              <a:buFont typeface="Arial"/>
              <a:buChar char="•"/>
            </a:pPr>
            <a:r>
              <a:rPr lang="en-US" sz="2000" dirty="0" smtClean="0"/>
              <a:t>Some offline channels may appear as “list import”</a:t>
            </a:r>
          </a:p>
          <a:p>
            <a:pPr marL="285750" indent="-285750">
              <a:buFont typeface="Arial"/>
              <a:buChar char="•"/>
            </a:pPr>
            <a:r>
              <a:rPr lang="en-US" sz="2000" dirty="0" smtClean="0"/>
              <a:t>One </a:t>
            </a:r>
            <a:r>
              <a:rPr lang="en-US" sz="2000" dirty="0"/>
              <a:t>channel may be better at closing a sale and another at assisting the </a:t>
            </a:r>
            <a:r>
              <a:rPr lang="en-US" sz="2000" dirty="0" smtClean="0"/>
              <a:t>sale. Advanced Attribution allows to </a:t>
            </a:r>
            <a:r>
              <a:rPr lang="en-US" sz="2000" dirty="0"/>
              <a:t>attribute the sale to all the </a:t>
            </a:r>
            <a:r>
              <a:rPr lang="en-US" sz="2000" dirty="0" smtClean="0"/>
              <a:t>channels and campaigns </a:t>
            </a:r>
            <a:r>
              <a:rPr lang="en-US" sz="2000" dirty="0"/>
              <a:t>that </a:t>
            </a:r>
            <a:r>
              <a:rPr lang="en-US" sz="2000" dirty="0" smtClean="0"/>
              <a:t>contributed</a:t>
            </a:r>
            <a:endParaRPr lang="en-US" sz="2000" dirty="0"/>
          </a:p>
        </p:txBody>
      </p:sp>
    </p:spTree>
    <p:extLst>
      <p:ext uri="{BB962C8B-B14F-4D97-AF65-F5344CB8AC3E}">
        <p14:creationId xmlns:p14="http://schemas.microsoft.com/office/powerpoint/2010/main" val="27188899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lgn="ctr">
              <a:buClr>
                <a:srgbClr val="FFFFFF"/>
              </a:buClr>
              <a:buSzPct val="25000"/>
              <a:buFont typeface="Calibri"/>
              <a:buNone/>
            </a:pPr>
            <a:fld id="{00000000-1234-1234-1234-123412341234}" type="slidenum">
              <a:rPr lang="en-US" sz="1000" smtClean="0">
                <a:solidFill>
                  <a:srgbClr val="FFFFFF"/>
                </a:solidFill>
                <a:latin typeface="Calibri"/>
                <a:ea typeface="Calibri"/>
                <a:cs typeface="Calibri"/>
                <a:sym typeface="Calibri"/>
              </a:rPr>
              <a:pPr algn="ctr">
                <a:buClr>
                  <a:srgbClr val="FFFFFF"/>
                </a:buClr>
                <a:buSzPct val="25000"/>
                <a:buFont typeface="Calibri"/>
                <a:buNone/>
              </a:pPr>
              <a:t>14</a:t>
            </a:fld>
            <a:endParaRPr lang="en-US" sz="1000">
              <a:solidFill>
                <a:srgbClr val="FFFFFF"/>
              </a:solidFill>
              <a:latin typeface="Calibri"/>
              <a:ea typeface="Calibri"/>
              <a:cs typeface="Calibri"/>
              <a:sym typeface="Calibri"/>
            </a:endParaRPr>
          </a:p>
        </p:txBody>
      </p:sp>
      <p:sp>
        <p:nvSpPr>
          <p:cNvPr id="3"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Some Tracking </a:t>
            </a:r>
            <a:r>
              <a:rPr lang="en-GB" altLang="x-none" sz="4431" dirty="0" smtClean="0">
                <a:solidFill>
                  <a:prstClr val="black"/>
                </a:solidFill>
                <a:latin typeface="Calibri" charset="0"/>
                <a:ea typeface="ＭＳ Ｐゴシック" charset="-128"/>
              </a:rPr>
              <a:t>in </a:t>
            </a:r>
            <a:r>
              <a:rPr lang="en-GB" altLang="x-none" sz="4431" dirty="0" smtClean="0">
                <a:solidFill>
                  <a:prstClr val="black"/>
                </a:solidFill>
                <a:latin typeface="Calibri" charset="0"/>
                <a:ea typeface="ＭＳ Ｐゴシック" charset="-128"/>
              </a:rPr>
              <a:t>Marketo</a:t>
            </a:r>
            <a:endParaRPr lang="en-GB" altLang="x-none" sz="4431" dirty="0" smtClean="0">
              <a:solidFill>
                <a:prstClr val="black"/>
              </a:solidFill>
              <a:latin typeface="Calibri" charset="0"/>
              <a:ea typeface="ＭＳ Ｐゴシック" charset="-128"/>
            </a:endParaRPr>
          </a:p>
        </p:txBody>
      </p:sp>
      <p:sp>
        <p:nvSpPr>
          <p:cNvPr id="4" name="Text Placeholder 2"/>
          <p:cNvSpPr txBox="1">
            <a:spLocks/>
          </p:cNvSpPr>
          <p:nvPr/>
        </p:nvSpPr>
        <p:spPr>
          <a:xfrm>
            <a:off x="347420" y="1609416"/>
            <a:ext cx="3100008" cy="445298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20000"/>
              </a:lnSpc>
              <a:spcAft>
                <a:spcPts val="600"/>
              </a:spcAft>
              <a:buFont typeface="Arial"/>
              <a:buChar char="•"/>
            </a:pPr>
            <a:r>
              <a:rPr lang="en-US" sz="1600" dirty="0" smtClean="0"/>
              <a:t>Marketo allows for source and campaign influence tracking</a:t>
            </a:r>
          </a:p>
          <a:p>
            <a:pPr marL="285750" indent="-285750">
              <a:lnSpc>
                <a:spcPct val="120000"/>
              </a:lnSpc>
              <a:spcAft>
                <a:spcPts val="600"/>
              </a:spcAft>
              <a:buFont typeface="Arial"/>
              <a:buChar char="•"/>
            </a:pPr>
            <a:r>
              <a:rPr lang="en-US" sz="1600" dirty="0" smtClean="0"/>
              <a:t>Program Analyzer </a:t>
            </a:r>
          </a:p>
          <a:p>
            <a:pPr marL="742630" lvl="1" indent="-285750">
              <a:lnSpc>
                <a:spcPct val="120000"/>
              </a:lnSpc>
              <a:spcAft>
                <a:spcPts val="600"/>
              </a:spcAft>
              <a:buFont typeface="Arial"/>
              <a:buChar char="•"/>
            </a:pPr>
            <a:r>
              <a:rPr lang="en-US" sz="1600" dirty="0" smtClean="0"/>
              <a:t>Channel Effectiveness</a:t>
            </a:r>
          </a:p>
          <a:p>
            <a:pPr marL="742630" lvl="1" indent="-285750">
              <a:lnSpc>
                <a:spcPct val="120000"/>
              </a:lnSpc>
              <a:spcAft>
                <a:spcPts val="600"/>
              </a:spcAft>
              <a:buFont typeface="Arial"/>
              <a:buChar char="•"/>
            </a:pPr>
            <a:r>
              <a:rPr lang="en-US" sz="1600" dirty="0" smtClean="0"/>
              <a:t>Program Analyzer</a:t>
            </a:r>
            <a:endParaRPr lang="en-US" sz="1600" dirty="0"/>
          </a:p>
          <a:p>
            <a:pPr marL="285750" indent="-285750">
              <a:lnSpc>
                <a:spcPct val="120000"/>
              </a:lnSpc>
              <a:spcAft>
                <a:spcPts val="600"/>
              </a:spcAft>
              <a:buFont typeface="Arial"/>
              <a:buChar char="•"/>
            </a:pPr>
            <a:r>
              <a:rPr lang="en-US" sz="1600" dirty="0" smtClean="0"/>
              <a:t>Some limitations:</a:t>
            </a:r>
          </a:p>
          <a:p>
            <a:pPr marL="742630" lvl="1" indent="-285750">
              <a:lnSpc>
                <a:spcPct val="120000"/>
              </a:lnSpc>
              <a:spcAft>
                <a:spcPts val="600"/>
              </a:spcAft>
              <a:buFont typeface="Arial"/>
              <a:buChar char="•"/>
            </a:pPr>
            <a:r>
              <a:rPr lang="en-US" sz="1600" dirty="0" smtClean="0"/>
              <a:t>Data coverage</a:t>
            </a:r>
          </a:p>
          <a:p>
            <a:pPr marL="742630" lvl="1" indent="-285750">
              <a:lnSpc>
                <a:spcPct val="120000"/>
              </a:lnSpc>
              <a:spcAft>
                <a:spcPts val="600"/>
              </a:spcAft>
              <a:buFont typeface="Arial"/>
              <a:buChar char="•"/>
            </a:pPr>
            <a:r>
              <a:rPr lang="en-US" sz="1600" dirty="0" smtClean="0"/>
              <a:t>Requires period costs</a:t>
            </a:r>
          </a:p>
          <a:p>
            <a:pPr marL="285750" indent="-285750">
              <a:lnSpc>
                <a:spcPct val="120000"/>
              </a:lnSpc>
              <a:spcAft>
                <a:spcPts val="600"/>
              </a:spcAft>
              <a:buFont typeface="Arial"/>
              <a:buChar char="•"/>
            </a:pPr>
            <a:endParaRPr lang="en-US" sz="1600" dirty="0"/>
          </a:p>
        </p:txBody>
      </p:sp>
      <p:pic>
        <p:nvPicPr>
          <p:cNvPr id="5" name="Picture 4"/>
          <p:cNvPicPr>
            <a:picLocks noChangeAspect="1"/>
          </p:cNvPicPr>
          <p:nvPr/>
        </p:nvPicPr>
        <p:blipFill>
          <a:blip r:embed="rId3"/>
          <a:stretch>
            <a:fillRect/>
          </a:stretch>
        </p:blipFill>
        <p:spPr>
          <a:xfrm>
            <a:off x="3554069" y="1496703"/>
            <a:ext cx="5589931" cy="3612361"/>
          </a:xfrm>
          <a:prstGeom prst="rect">
            <a:avLst/>
          </a:prstGeom>
        </p:spPr>
      </p:pic>
    </p:spTree>
    <p:extLst>
      <p:ext uri="{BB962C8B-B14F-4D97-AF65-F5344CB8AC3E}">
        <p14:creationId xmlns:p14="http://schemas.microsoft.com/office/powerpoint/2010/main" val="2876193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765931" y="66675"/>
            <a:ext cx="388326" cy="274636"/>
          </a:xfrm>
          <a:prstGeom prst="rect">
            <a:avLst/>
          </a:prstGeom>
        </p:spPr>
        <p:txBody>
          <a:bodyPr/>
          <a:lstStyle/>
          <a:p>
            <a:pPr algn="ctr">
              <a:buClr>
                <a:srgbClr val="FFFFFF"/>
              </a:buClr>
              <a:buSzPct val="25000"/>
              <a:buFont typeface="Calibri"/>
              <a:buNone/>
            </a:pPr>
            <a:fld id="{00000000-1234-1234-1234-123412341234}" type="slidenum">
              <a:rPr lang="en-US" sz="1000" smtClean="0">
                <a:solidFill>
                  <a:srgbClr val="FFFFFF"/>
                </a:solidFill>
                <a:latin typeface="Calibri"/>
                <a:ea typeface="Calibri"/>
                <a:cs typeface="Calibri"/>
                <a:sym typeface="Calibri"/>
              </a:rPr>
              <a:pPr algn="ctr">
                <a:buClr>
                  <a:srgbClr val="FFFFFF"/>
                </a:buClr>
                <a:buSzPct val="25000"/>
                <a:buFont typeface="Calibri"/>
                <a:buNone/>
              </a:pPr>
              <a:t>15</a:t>
            </a:fld>
            <a:endParaRPr lang="en-US" sz="1000">
              <a:solidFill>
                <a:srgbClr val="FFFFFF"/>
              </a:solidFill>
              <a:latin typeface="Calibri"/>
              <a:ea typeface="Calibri"/>
              <a:cs typeface="Calibri"/>
              <a:sym typeface="Calibri"/>
            </a:endParaRPr>
          </a:p>
        </p:txBody>
      </p:sp>
      <p:pic>
        <p:nvPicPr>
          <p:cNvPr id="3" name="Picture 2" descr="slider-2-customer-journey_780x475.png"/>
          <p:cNvPicPr>
            <a:picLocks noChangeAspect="1"/>
          </p:cNvPicPr>
          <p:nvPr/>
        </p:nvPicPr>
        <p:blipFill rotWithShape="1">
          <a:blip r:embed="rId2">
            <a:extLst>
              <a:ext uri="{28A0092B-C50C-407E-A947-70E740481C1C}">
                <a14:useLocalDpi xmlns:a14="http://schemas.microsoft.com/office/drawing/2010/main" val="0"/>
              </a:ext>
            </a:extLst>
          </a:blip>
          <a:srcRect b="17805"/>
          <a:stretch/>
        </p:blipFill>
        <p:spPr>
          <a:xfrm>
            <a:off x="0" y="1030422"/>
            <a:ext cx="9144000" cy="4576992"/>
          </a:xfrm>
          <a:prstGeom prst="rect">
            <a:avLst/>
          </a:prstGeom>
        </p:spPr>
      </p:pic>
    </p:spTree>
    <p:extLst>
      <p:ext uri="{BB962C8B-B14F-4D97-AF65-F5344CB8AC3E}">
        <p14:creationId xmlns:p14="http://schemas.microsoft.com/office/powerpoint/2010/main" val="1264696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16</a:t>
            </a:fld>
            <a:endParaRPr lang="en-US" altLang="x-none" sz="923">
              <a:solidFill>
                <a:prstClr val="white"/>
              </a:solidFill>
            </a:endParaRPr>
          </a:p>
        </p:txBody>
      </p:sp>
      <p:sp>
        <p:nvSpPr>
          <p:cNvPr id="10" name="Text Placeholder 2"/>
          <p:cNvSpPr txBox="1">
            <a:spLocks/>
          </p:cNvSpPr>
          <p:nvPr/>
        </p:nvSpPr>
        <p:spPr>
          <a:xfrm>
            <a:off x="347419" y="1499259"/>
            <a:ext cx="8122685" cy="433419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20000"/>
              </a:lnSpc>
              <a:spcAft>
                <a:spcPts val="600"/>
              </a:spcAft>
              <a:buFont typeface="Arial"/>
              <a:buChar char="•"/>
            </a:pPr>
            <a:r>
              <a:rPr lang="en-US" sz="1600" dirty="0" smtClean="0"/>
              <a:t>Consumers today see no boundaries (online, on device, out of home, in-store) and expect marketers to reach them where they are with a consistent message</a:t>
            </a:r>
          </a:p>
          <a:p>
            <a:pPr marL="285750" indent="-285750">
              <a:lnSpc>
                <a:spcPct val="120000"/>
              </a:lnSpc>
              <a:spcAft>
                <a:spcPts val="600"/>
              </a:spcAft>
              <a:buFont typeface="Arial"/>
              <a:buChar char="•"/>
            </a:pPr>
            <a:r>
              <a:rPr lang="en-US" sz="1600" dirty="0" smtClean="0"/>
              <a:t>Number of data sources continues to grow</a:t>
            </a:r>
          </a:p>
          <a:p>
            <a:pPr marL="285750" indent="-285750">
              <a:lnSpc>
                <a:spcPct val="120000"/>
              </a:lnSpc>
              <a:spcAft>
                <a:spcPts val="600"/>
              </a:spcAft>
              <a:buFont typeface="Arial"/>
              <a:buChar char="•"/>
            </a:pPr>
            <a:r>
              <a:rPr lang="en-US" sz="1600" dirty="0" smtClean="0"/>
              <a:t>Consider questions:</a:t>
            </a:r>
          </a:p>
          <a:p>
            <a:pPr marL="742630" lvl="1" indent="-285750">
              <a:lnSpc>
                <a:spcPct val="120000"/>
              </a:lnSpc>
              <a:spcAft>
                <a:spcPts val="600"/>
              </a:spcAft>
              <a:buFont typeface="Arial"/>
              <a:buChar char="•"/>
            </a:pPr>
            <a:r>
              <a:rPr lang="en-US" sz="1600" dirty="0" smtClean="0"/>
              <a:t>Do my offline channels get proper attribution?</a:t>
            </a:r>
            <a:endParaRPr lang="en-US" sz="1600" dirty="0"/>
          </a:p>
          <a:p>
            <a:pPr marL="742630" lvl="1" indent="-285750">
              <a:lnSpc>
                <a:spcPct val="120000"/>
              </a:lnSpc>
              <a:spcAft>
                <a:spcPts val="600"/>
              </a:spcAft>
              <a:buFont typeface="Arial"/>
              <a:buChar char="•"/>
            </a:pPr>
            <a:r>
              <a:rPr lang="en-US" sz="1600" dirty="0" smtClean="0"/>
              <a:t>Should I redistribution more </a:t>
            </a:r>
            <a:r>
              <a:rPr lang="en-US" sz="1600" dirty="0"/>
              <a:t>budgets </a:t>
            </a:r>
            <a:r>
              <a:rPr lang="en-US" sz="1600" dirty="0" smtClean="0"/>
              <a:t>to more </a:t>
            </a:r>
            <a:r>
              <a:rPr lang="en-US" sz="1600" dirty="0"/>
              <a:t>profitable </a:t>
            </a:r>
            <a:r>
              <a:rPr lang="en-US" sz="1600" dirty="0" smtClean="0"/>
              <a:t>channels and campaigns?</a:t>
            </a:r>
            <a:endParaRPr lang="en-US" sz="1600" dirty="0"/>
          </a:p>
          <a:p>
            <a:pPr marL="742630" lvl="1" indent="-285750">
              <a:lnSpc>
                <a:spcPct val="120000"/>
              </a:lnSpc>
              <a:spcAft>
                <a:spcPts val="600"/>
              </a:spcAft>
              <a:buFont typeface="Arial"/>
              <a:buChar char="•"/>
            </a:pPr>
            <a:r>
              <a:rPr lang="en-US" sz="1600" dirty="0" smtClean="0"/>
              <a:t>What’s </a:t>
            </a:r>
            <a:r>
              <a:rPr lang="en-US" sz="1600" dirty="0"/>
              <a:t>the media mix that will drive the most value for the business as a whole - ultimately providing the best customer experience (online and </a:t>
            </a:r>
            <a:r>
              <a:rPr lang="en-US" sz="1600" dirty="0" smtClean="0"/>
              <a:t>offline)?</a:t>
            </a:r>
          </a:p>
          <a:p>
            <a:pPr marL="285750" indent="-285750">
              <a:lnSpc>
                <a:spcPct val="120000"/>
              </a:lnSpc>
              <a:spcAft>
                <a:spcPts val="600"/>
              </a:spcAft>
              <a:buFont typeface="Arial"/>
              <a:buChar char="•"/>
            </a:pPr>
            <a:r>
              <a:rPr lang="en-US" sz="1600" dirty="0" smtClean="0"/>
              <a:t>These complex questions cannot be answered by any single channel</a:t>
            </a:r>
          </a:p>
          <a:p>
            <a:pPr marL="285750" indent="-285750">
              <a:lnSpc>
                <a:spcPct val="120000"/>
              </a:lnSpc>
              <a:spcAft>
                <a:spcPts val="600"/>
              </a:spcAft>
              <a:buFont typeface="Arial"/>
              <a:buChar char="•"/>
            </a:pPr>
            <a:r>
              <a:rPr lang="en-US" sz="1600" dirty="0" smtClean="0"/>
              <a:t>Tracking / Analytics tools: </a:t>
            </a:r>
            <a:r>
              <a:rPr lang="en-US" sz="1600" dirty="0" err="1"/>
              <a:t>Bizible</a:t>
            </a:r>
            <a:r>
              <a:rPr lang="en-US" sz="1600" dirty="0"/>
              <a:t>, FunnelWise, ConversionPath, </a:t>
            </a:r>
            <a:r>
              <a:rPr lang="en-US" sz="1600" dirty="0" err="1"/>
              <a:t>BrightFunnel</a:t>
            </a:r>
            <a:r>
              <a:rPr lang="en-US" sz="1600" dirty="0"/>
              <a:t>, CAKE, Full Circle </a:t>
            </a:r>
            <a:r>
              <a:rPr lang="en-US" sz="1600" dirty="0" smtClean="0"/>
              <a:t>Insights, and many others</a:t>
            </a:r>
            <a:endParaRPr lang="en-US" sz="1600" dirty="0"/>
          </a:p>
          <a:p>
            <a:pPr marL="285750" indent="-285750">
              <a:lnSpc>
                <a:spcPct val="120000"/>
              </a:lnSpc>
              <a:spcAft>
                <a:spcPts val="600"/>
              </a:spcAft>
              <a:buFont typeface="Arial"/>
              <a:buChar char="•"/>
            </a:pPr>
            <a:endParaRPr lang="en-US" sz="1600" dirty="0"/>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Omnichannel Tracking</a:t>
            </a:r>
            <a:endParaRPr lang="en-GB" altLang="x-none" sz="4431" dirty="0" smtClean="0">
              <a:solidFill>
                <a:prstClr val="black"/>
              </a:solidFill>
              <a:latin typeface="Calibri" charset="0"/>
              <a:ea typeface="ＭＳ Ｐゴシック" charset="-128"/>
            </a:endParaRPr>
          </a:p>
        </p:txBody>
      </p:sp>
    </p:spTree>
    <p:extLst>
      <p:ext uri="{BB962C8B-B14F-4D97-AF65-F5344CB8AC3E}">
        <p14:creationId xmlns:p14="http://schemas.microsoft.com/office/powerpoint/2010/main" val="29001678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17</a:t>
            </a:fld>
            <a:endParaRPr lang="en-US" altLang="x-none" sz="923">
              <a:solidFill>
                <a:prstClr val="white"/>
              </a:solidFill>
            </a:endParaRPr>
          </a:p>
        </p:txBody>
      </p:sp>
      <p:sp>
        <p:nvSpPr>
          <p:cNvPr id="10" name="Text Placeholder 2"/>
          <p:cNvSpPr txBox="1">
            <a:spLocks/>
          </p:cNvSpPr>
          <p:nvPr/>
        </p:nvSpPr>
        <p:spPr>
          <a:xfrm>
            <a:off x="347419" y="2060222"/>
            <a:ext cx="8134667" cy="401152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20000"/>
              </a:lnSpc>
              <a:spcAft>
                <a:spcPts val="600"/>
              </a:spcAft>
              <a:buFont typeface="Arial"/>
              <a:buChar char="•"/>
            </a:pPr>
            <a:r>
              <a:rPr lang="en-US" sz="1600" dirty="0"/>
              <a:t>Modern technology could automate 45% of the activities people are paid to perform, and about 60% of all occupations could see 30% or more of their activities </a:t>
            </a:r>
            <a:r>
              <a:rPr lang="en-US" sz="1600" dirty="0" smtClean="0"/>
              <a:t>automated</a:t>
            </a:r>
            <a:r>
              <a:rPr lang="en-US" sz="1600" baseline="30000" dirty="0" smtClean="0"/>
              <a:t>1</a:t>
            </a:r>
            <a:endParaRPr lang="en-US" sz="1600" baseline="30000" dirty="0"/>
          </a:p>
          <a:p>
            <a:pPr marL="285750" indent="-285750">
              <a:lnSpc>
                <a:spcPct val="120000"/>
              </a:lnSpc>
              <a:spcAft>
                <a:spcPts val="600"/>
              </a:spcAft>
              <a:buFont typeface="Arial"/>
              <a:buChar char="•"/>
            </a:pPr>
            <a:r>
              <a:rPr lang="en-US" sz="1600" dirty="0" smtClean="0"/>
              <a:t>Accurate attribution methodology allows marketers to work smarter, not harder, it illuminates opportunities for improving strategy and measure return on their efforts</a:t>
            </a:r>
          </a:p>
          <a:p>
            <a:pPr marL="285750" indent="-285750">
              <a:lnSpc>
                <a:spcPct val="120000"/>
              </a:lnSpc>
              <a:spcAft>
                <a:spcPts val="600"/>
              </a:spcAft>
              <a:buFont typeface="Arial"/>
              <a:buChar char="•"/>
            </a:pPr>
            <a:r>
              <a:rPr lang="en-US" sz="1600" dirty="0" smtClean="0"/>
              <a:t>Consumers use more channels than ever to connect with brands</a:t>
            </a:r>
          </a:p>
          <a:p>
            <a:pPr marL="285750" indent="-285750">
              <a:lnSpc>
                <a:spcPct val="120000"/>
              </a:lnSpc>
              <a:spcAft>
                <a:spcPts val="600"/>
              </a:spcAft>
              <a:buFont typeface="Arial"/>
              <a:buChar char="•"/>
            </a:pPr>
            <a:r>
              <a:rPr lang="en-US" sz="1600" dirty="0" smtClean="0"/>
              <a:t>Marketing Technology Stack continues to drive additional layers of complexity</a:t>
            </a:r>
            <a:endParaRPr lang="en-US" sz="1600" dirty="0" smtClean="0"/>
          </a:p>
          <a:p>
            <a:pPr marL="285750" indent="-285750">
              <a:lnSpc>
                <a:spcPct val="120000"/>
              </a:lnSpc>
              <a:spcAft>
                <a:spcPts val="600"/>
              </a:spcAft>
              <a:buFont typeface="Arial"/>
              <a:buChar char="•"/>
            </a:pPr>
            <a:r>
              <a:rPr lang="en-US" sz="1600" dirty="0" smtClean="0"/>
              <a:t>Companies demand higher accountability for marketing dollars spent and see Chief Marketing Officer (CMO) as their Growth Officer</a:t>
            </a:r>
          </a:p>
          <a:p>
            <a:pPr marL="285750" indent="-285750">
              <a:lnSpc>
                <a:spcPct val="120000"/>
              </a:lnSpc>
              <a:spcAft>
                <a:spcPts val="600"/>
              </a:spcAft>
              <a:buFont typeface="Arial"/>
              <a:buChar char="•"/>
            </a:pPr>
            <a:r>
              <a:rPr lang="en-US" sz="1600" dirty="0" smtClean="0"/>
              <a:t>Attribution provides sophisticated view of the customer journey</a:t>
            </a:r>
          </a:p>
          <a:p>
            <a:pPr marL="285750" indent="-285750">
              <a:lnSpc>
                <a:spcPct val="120000"/>
              </a:lnSpc>
              <a:spcAft>
                <a:spcPts val="600"/>
              </a:spcAft>
              <a:buFont typeface="Arial"/>
              <a:buChar char="•"/>
            </a:pPr>
            <a:endParaRPr lang="en-US" sz="1600" dirty="0"/>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Takeaways: Attribution Drives Marketing Impact</a:t>
            </a:r>
            <a:endParaRPr lang="en-GB" altLang="x-none" sz="4431" dirty="0" smtClean="0">
              <a:solidFill>
                <a:prstClr val="black"/>
              </a:solidFill>
              <a:latin typeface="Calibri" charset="0"/>
              <a:ea typeface="ＭＳ Ｐゴシック" charset="-128"/>
            </a:endParaRPr>
          </a:p>
        </p:txBody>
      </p:sp>
      <p:sp>
        <p:nvSpPr>
          <p:cNvPr id="6" name="TextBox 5"/>
          <p:cNvSpPr txBox="1"/>
          <p:nvPr/>
        </p:nvSpPr>
        <p:spPr>
          <a:xfrm>
            <a:off x="487792" y="5977890"/>
            <a:ext cx="7728982" cy="246221"/>
          </a:xfrm>
          <a:prstGeom prst="rect">
            <a:avLst/>
          </a:prstGeom>
          <a:noFill/>
        </p:spPr>
        <p:txBody>
          <a:bodyPr wrap="square" rtlCol="0">
            <a:spAutoFit/>
          </a:bodyPr>
          <a:lstStyle/>
          <a:p>
            <a:r>
              <a:rPr lang="en-US" sz="1000" i="1" baseline="30000" dirty="0" smtClean="0">
                <a:latin typeface="Calibri"/>
                <a:cs typeface="Calibri"/>
              </a:rPr>
              <a:t>1</a:t>
            </a:r>
            <a:r>
              <a:rPr lang="en-US" sz="1000" i="1" dirty="0" smtClean="0">
                <a:latin typeface="Calibri"/>
                <a:cs typeface="Calibri"/>
              </a:rPr>
              <a:t> </a:t>
            </a:r>
            <a:r>
              <a:rPr lang="en-US" sz="1000" i="1" dirty="0" smtClean="0"/>
              <a:t>McKinsey Research, 2016</a:t>
            </a:r>
            <a:endParaRPr lang="en-US" sz="1000" i="1" dirty="0">
              <a:latin typeface="Calibri"/>
              <a:cs typeface="Calibri"/>
            </a:endParaRPr>
          </a:p>
        </p:txBody>
      </p:sp>
    </p:spTree>
    <p:extLst>
      <p:ext uri="{BB962C8B-B14F-4D97-AF65-F5344CB8AC3E}">
        <p14:creationId xmlns:p14="http://schemas.microsoft.com/office/powerpoint/2010/main" val="27564814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Z:\Inga Romanoff\Design Files\Backgrounds\Inga-backgroun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8" y="10731"/>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906000" cy="6858000"/>
          </a:xfrm>
          <a:prstGeom prst="rect">
            <a:avLst/>
          </a:prstGeom>
          <a:solidFill>
            <a:sysClr val="windowText" lastClr="000000">
              <a:alpha val="65000"/>
            </a:sysClr>
          </a:solidFill>
          <a:ln w="12700" cap="flat" cmpd="sng" algn="ctr">
            <a:noFill/>
            <a:prstDash val="solid"/>
            <a:miter lim="800000"/>
          </a:ln>
          <a:effectLst/>
        </p:spPr>
        <p:txBody>
          <a:bodyPr lIns="87268" tIns="43634" rIns="87268" bIns="43634" anchor="ctr"/>
          <a:lstStyle/>
          <a:p>
            <a:pPr algn="ctr" eaLnBrk="1" fontAlgn="auto" hangingPunct="1">
              <a:spcBef>
                <a:spcPts val="0"/>
              </a:spcBef>
              <a:spcAft>
                <a:spcPts val="0"/>
              </a:spcAft>
              <a:defRPr/>
            </a:pPr>
            <a:endParaRPr lang="en-GB" sz="1700" kern="0">
              <a:solidFill>
                <a:srgbClr val="FFFFFF"/>
              </a:solidFill>
              <a:latin typeface="Century Gothic"/>
              <a:ea typeface="ＭＳ Ｐゴシック" charset="0"/>
              <a:cs typeface="ＭＳ Ｐゴシック" charset="0"/>
              <a:sym typeface="Arial"/>
            </a:endParaRPr>
          </a:p>
        </p:txBody>
      </p:sp>
      <p:sp>
        <p:nvSpPr>
          <p:cNvPr id="9" name="Slide Number Placeholder 1"/>
          <p:cNvSpPr txBox="1">
            <a:spLocks/>
          </p:cNvSpPr>
          <p:nvPr/>
        </p:nvSpPr>
        <p:spPr bwMode="auto">
          <a:xfrm>
            <a:off x="9496433" y="66675"/>
            <a:ext cx="420687" cy="274638"/>
          </a:xfrm>
          <a:prstGeom prst="rect">
            <a:avLst/>
          </a:prstGeom>
          <a:solidFill>
            <a:srgbClr val="C00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87268" tIns="43634" rIns="87268" bIns="43634" numCol="1" anchor="t" anchorCtr="0" compatLnSpc="1">
            <a:prstTxWarp prst="textNoShape">
              <a:avLst/>
            </a:prstTxWarp>
          </a:bodyPr>
          <a:lstStyle>
            <a:defPPr>
              <a:defRPr lang="en-US"/>
            </a:defPPr>
            <a:lvl1pPr algn="ctr" rtl="0" eaLnBrk="0" fontAlgn="base" hangingPunct="0">
              <a:spcBef>
                <a:spcPct val="0"/>
              </a:spcBef>
              <a:spcAft>
                <a:spcPct val="0"/>
              </a:spcAft>
              <a:defRPr sz="2400" kern="1200">
                <a:solidFill>
                  <a:schemeClr val="tx1"/>
                </a:solidFill>
                <a:latin typeface="Calibri" charset="0"/>
                <a:ea typeface="ＭＳ Ｐゴシック" charset="-128"/>
                <a:cs typeface="+mn-cs"/>
              </a:defRPr>
            </a:lvl1pPr>
            <a:lvl2pPr marL="742950" indent="-285750" algn="l" rtl="0" eaLnBrk="0" fontAlgn="base" hangingPunct="0">
              <a:spcBef>
                <a:spcPct val="0"/>
              </a:spcBef>
              <a:spcAft>
                <a:spcPct val="0"/>
              </a:spcAft>
              <a:defRPr sz="2400" kern="1200">
                <a:solidFill>
                  <a:schemeClr val="tx1"/>
                </a:solidFill>
                <a:latin typeface="Calibri" charset="0"/>
                <a:ea typeface="ＭＳ Ｐゴシック" charset="-128"/>
                <a:cs typeface="+mn-cs"/>
              </a:defRPr>
            </a:lvl2pPr>
            <a:lvl3pPr marL="1143000" indent="-228600" algn="l" rtl="0" eaLnBrk="0" fontAlgn="base" hangingPunct="0">
              <a:spcBef>
                <a:spcPct val="0"/>
              </a:spcBef>
              <a:spcAft>
                <a:spcPct val="0"/>
              </a:spcAft>
              <a:defRPr sz="2400" kern="1200">
                <a:solidFill>
                  <a:schemeClr val="tx1"/>
                </a:solidFill>
                <a:latin typeface="Calibri" charset="0"/>
                <a:ea typeface="ＭＳ Ｐゴシック" charset="-128"/>
                <a:cs typeface="+mn-cs"/>
              </a:defRPr>
            </a:lvl3pPr>
            <a:lvl4pPr marL="1600200" indent="-228600" algn="l" rtl="0" eaLnBrk="0" fontAlgn="base" hangingPunct="0">
              <a:spcBef>
                <a:spcPct val="0"/>
              </a:spcBef>
              <a:spcAft>
                <a:spcPct val="0"/>
              </a:spcAft>
              <a:defRPr sz="2400" kern="1200">
                <a:solidFill>
                  <a:schemeClr val="tx1"/>
                </a:solidFill>
                <a:latin typeface="Calibri" charset="0"/>
                <a:ea typeface="ＭＳ Ｐゴシック" charset="-128"/>
                <a:cs typeface="+mn-cs"/>
              </a:defRPr>
            </a:lvl4pPr>
            <a:lvl5pPr marL="2057400" indent="-228600" algn="l" rtl="0" eaLnBrk="0" fontAlgn="base" hangingPunct="0">
              <a:spcBef>
                <a:spcPct val="0"/>
              </a:spcBef>
              <a:spcAft>
                <a:spcPct val="0"/>
              </a:spcAft>
              <a:defRPr sz="2400" kern="1200">
                <a:solidFill>
                  <a:schemeClr val="tx1"/>
                </a:solidFill>
                <a:latin typeface="Calibri" charset="0"/>
                <a:ea typeface="ＭＳ Ｐゴシック"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Calibri" charset="0"/>
                <a:ea typeface="ＭＳ Ｐゴシック"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Calibri" charset="0"/>
                <a:ea typeface="ＭＳ Ｐゴシック"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Calibri" charset="0"/>
                <a:ea typeface="ＭＳ Ｐゴシック"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Calibri" charset="0"/>
                <a:ea typeface="ＭＳ Ｐゴシック" charset="-128"/>
                <a:cs typeface="+mn-cs"/>
              </a:defRPr>
            </a:lvl9pPr>
          </a:lstStyle>
          <a:p>
            <a:pPr>
              <a:defRPr/>
            </a:pPr>
            <a:fld id="{B9911266-9FB7-1A41-B720-63782676982C}" type="slidenum">
              <a:rPr lang="en-US" altLang="x-none" sz="1000">
                <a:solidFill>
                  <a:prstClr val="white"/>
                </a:solidFill>
                <a:cs typeface=""/>
                <a:sym typeface="Arial"/>
              </a:rPr>
              <a:pPr>
                <a:defRPr/>
              </a:pPr>
              <a:t>18</a:t>
            </a:fld>
            <a:endParaRPr lang="en-US" altLang="x-none" sz="1000" dirty="0">
              <a:solidFill>
                <a:prstClr val="white"/>
              </a:solidFill>
              <a:cs typeface=""/>
              <a:sym typeface="Arial"/>
            </a:endParaRPr>
          </a:p>
        </p:txBody>
      </p:sp>
      <p:sp>
        <p:nvSpPr>
          <p:cNvPr id="8" name="Shape 333"/>
          <p:cNvSpPr txBox="1"/>
          <p:nvPr/>
        </p:nvSpPr>
        <p:spPr>
          <a:xfrm>
            <a:off x="457226" y="2709047"/>
            <a:ext cx="5216233" cy="457200"/>
          </a:xfrm>
          <a:prstGeom prst="rect">
            <a:avLst/>
          </a:prstGeom>
          <a:noFill/>
          <a:ln>
            <a:noFill/>
          </a:ln>
        </p:spPr>
        <p:txBody>
          <a:bodyPr lIns="87252" tIns="43615" rIns="87252" bIns="43615" anchor="t" anchorCtr="0">
            <a:noAutofit/>
          </a:bodyPr>
          <a:lstStyle/>
          <a:p>
            <a:pPr>
              <a:lnSpc>
                <a:spcPct val="90000"/>
              </a:lnSpc>
              <a:buClr>
                <a:srgbClr val="FFFFFF"/>
              </a:buClr>
              <a:buSzPct val="25000"/>
              <a:buFont typeface="Trebuchet MS"/>
              <a:buNone/>
            </a:pPr>
            <a:endParaRPr lang="en-US" sz="1900" dirty="0">
              <a:solidFill>
                <a:srgbClr val="FFFFFF"/>
              </a:solidFill>
              <a:latin typeface="Calibri"/>
              <a:ea typeface="Calibri"/>
              <a:cs typeface="Calibri"/>
              <a:sym typeface="Calibri"/>
            </a:endParaRPr>
          </a:p>
        </p:txBody>
      </p:sp>
      <p:sp>
        <p:nvSpPr>
          <p:cNvPr id="10" name="Shape 334"/>
          <p:cNvSpPr txBox="1"/>
          <p:nvPr/>
        </p:nvSpPr>
        <p:spPr>
          <a:xfrm>
            <a:off x="457208" y="2909293"/>
            <a:ext cx="4911434" cy="993344"/>
          </a:xfrm>
          <a:prstGeom prst="rect">
            <a:avLst/>
          </a:prstGeom>
          <a:noFill/>
          <a:ln>
            <a:noFill/>
          </a:ln>
        </p:spPr>
        <p:txBody>
          <a:bodyPr lIns="87252" tIns="43615" rIns="87252" bIns="43615" anchor="t" anchorCtr="0">
            <a:noAutofit/>
          </a:bodyPr>
          <a:lstStyle/>
          <a:p>
            <a:pPr>
              <a:lnSpc>
                <a:spcPct val="90000"/>
              </a:lnSpc>
              <a:buClr>
                <a:srgbClr val="FFFFFF"/>
              </a:buClr>
              <a:buSzPct val="25000"/>
            </a:pPr>
            <a:r>
              <a:rPr lang="en-US" sz="1900" dirty="0">
                <a:solidFill>
                  <a:srgbClr val="FFFFFF"/>
                </a:solidFill>
                <a:latin typeface="Calibri"/>
                <a:ea typeface="Calibri"/>
                <a:cs typeface="Calibri"/>
                <a:sym typeface="Calibri"/>
              </a:rPr>
              <a:t>Romanoff Consultants</a:t>
            </a:r>
          </a:p>
          <a:p>
            <a:pPr>
              <a:lnSpc>
                <a:spcPct val="90000"/>
              </a:lnSpc>
              <a:buClr>
                <a:srgbClr val="FFFFFF"/>
              </a:buClr>
              <a:buSzPct val="25000"/>
              <a:buFont typeface="Trebuchet MS"/>
              <a:buNone/>
            </a:pPr>
            <a:r>
              <a:rPr lang="en-US" sz="1900" dirty="0" smtClean="0">
                <a:solidFill>
                  <a:srgbClr val="FFFFFF"/>
                </a:solidFill>
                <a:latin typeface="Calibri"/>
                <a:ea typeface="Calibri"/>
                <a:cs typeface="Calibri"/>
                <a:sym typeface="Calibri"/>
              </a:rPr>
              <a:t>524 </a:t>
            </a:r>
            <a:r>
              <a:rPr lang="en-US" sz="1900" dirty="0">
                <a:solidFill>
                  <a:srgbClr val="FFFFFF"/>
                </a:solidFill>
                <a:latin typeface="Calibri"/>
                <a:ea typeface="Calibri"/>
                <a:cs typeface="Calibri"/>
                <a:sym typeface="Calibri"/>
              </a:rPr>
              <a:t>Broadway, Floor 11</a:t>
            </a:r>
          </a:p>
          <a:p>
            <a:pPr>
              <a:lnSpc>
                <a:spcPct val="90000"/>
              </a:lnSpc>
              <a:buClr>
                <a:srgbClr val="FFFFFF"/>
              </a:buClr>
              <a:buSzPct val="25000"/>
              <a:buFont typeface="Trebuchet MS"/>
              <a:buNone/>
            </a:pPr>
            <a:r>
              <a:rPr lang="en-US" sz="1900" dirty="0">
                <a:solidFill>
                  <a:srgbClr val="FFFFFF"/>
                </a:solidFill>
                <a:latin typeface="Calibri"/>
                <a:ea typeface="Calibri"/>
                <a:cs typeface="Calibri"/>
                <a:sym typeface="Calibri"/>
              </a:rPr>
              <a:t>New York, NY 10012</a:t>
            </a:r>
          </a:p>
        </p:txBody>
      </p:sp>
      <p:sp>
        <p:nvSpPr>
          <p:cNvPr id="11" name="Shape 335"/>
          <p:cNvSpPr txBox="1"/>
          <p:nvPr/>
        </p:nvSpPr>
        <p:spPr>
          <a:xfrm>
            <a:off x="457208" y="4040233"/>
            <a:ext cx="4911434" cy="637623"/>
          </a:xfrm>
          <a:prstGeom prst="rect">
            <a:avLst/>
          </a:prstGeom>
          <a:noFill/>
          <a:ln>
            <a:noFill/>
          </a:ln>
        </p:spPr>
        <p:txBody>
          <a:bodyPr lIns="87252" tIns="43615" rIns="87252" bIns="43615" anchor="t" anchorCtr="0">
            <a:noAutofit/>
          </a:bodyPr>
          <a:lstStyle/>
          <a:p>
            <a:pPr>
              <a:lnSpc>
                <a:spcPct val="90000"/>
              </a:lnSpc>
              <a:buClr>
                <a:srgbClr val="FFFFFF"/>
              </a:buClr>
              <a:buSzPct val="25000"/>
              <a:buFont typeface="Trebuchet MS"/>
              <a:buNone/>
            </a:pPr>
            <a:r>
              <a:rPr lang="en-US" sz="1900" dirty="0">
                <a:solidFill>
                  <a:srgbClr val="FFFFFF"/>
                </a:solidFill>
                <a:latin typeface="Calibri"/>
                <a:ea typeface="Calibri"/>
                <a:cs typeface="Calibri"/>
                <a:sym typeface="Calibri"/>
              </a:rPr>
              <a:t>Office: (212) 390-0400</a:t>
            </a:r>
          </a:p>
          <a:p>
            <a:pPr>
              <a:lnSpc>
                <a:spcPct val="90000"/>
              </a:lnSpc>
              <a:buClr>
                <a:srgbClr val="FFFFFF"/>
              </a:buClr>
              <a:buSzPct val="25000"/>
              <a:buFont typeface="Trebuchet MS"/>
              <a:buNone/>
            </a:pPr>
            <a:r>
              <a:rPr lang="en-US" sz="1900" dirty="0">
                <a:solidFill>
                  <a:srgbClr val="FFFFFF"/>
                </a:solidFill>
                <a:latin typeface="Calibri"/>
                <a:ea typeface="Calibri"/>
                <a:cs typeface="Calibri"/>
                <a:sym typeface="Calibri"/>
              </a:rPr>
              <a:t>contact@rc.solutions</a:t>
            </a:r>
          </a:p>
        </p:txBody>
      </p:sp>
      <p:sp>
        <p:nvSpPr>
          <p:cNvPr id="14" name="Rectangle 13"/>
          <p:cNvSpPr/>
          <p:nvPr/>
        </p:nvSpPr>
        <p:spPr>
          <a:xfrm>
            <a:off x="-5728" y="228600"/>
            <a:ext cx="211015" cy="609600"/>
          </a:xfrm>
          <a:prstGeom prst="rect">
            <a:avLst/>
          </a:prstGeom>
          <a:solidFill>
            <a:srgbClr val="C1271F"/>
          </a:solidFill>
          <a:ln>
            <a:solidFill>
              <a:srgbClr val="C1271F"/>
            </a:solidFill>
          </a:ln>
        </p:spPr>
        <p:style>
          <a:lnRef idx="1">
            <a:schemeClr val="accent1"/>
          </a:lnRef>
          <a:fillRef idx="3">
            <a:schemeClr val="accent1"/>
          </a:fillRef>
          <a:effectRef idx="2">
            <a:schemeClr val="accent1"/>
          </a:effectRef>
          <a:fontRef idx="minor">
            <a:schemeClr val="lt1"/>
          </a:fontRef>
        </p:style>
        <p:txBody>
          <a:bodyPr lIns="87268" tIns="43634" rIns="87268" bIns="43634" rtlCol="0" anchor="ctr"/>
          <a:lstStyle/>
          <a:p>
            <a:pPr algn="ctr" eaLnBrk="1" fontAlgn="auto" hangingPunct="1">
              <a:spcBef>
                <a:spcPts val="0"/>
              </a:spcBef>
              <a:spcAft>
                <a:spcPts val="0"/>
              </a:spcAft>
            </a:pPr>
            <a:endParaRPr lang="en-US" sz="1300" kern="0">
              <a:solidFill>
                <a:srgbClr val="FFFFFF"/>
              </a:solidFill>
              <a:latin typeface="Arial"/>
              <a:sym typeface="Arial"/>
            </a:endParaRPr>
          </a:p>
        </p:txBody>
      </p:sp>
      <p:sp>
        <p:nvSpPr>
          <p:cNvPr id="15" name="Rectangle 14"/>
          <p:cNvSpPr/>
          <p:nvPr/>
        </p:nvSpPr>
        <p:spPr>
          <a:xfrm>
            <a:off x="457225" y="1478656"/>
            <a:ext cx="4266361" cy="784086"/>
          </a:xfrm>
          <a:prstGeom prst="rect">
            <a:avLst/>
          </a:prstGeom>
          <a:solidFill>
            <a:schemeClr val="bg1"/>
          </a:solidFill>
          <a:ln w="3175" cap="flat" cmpd="sng" algn="ctr">
            <a:solidFill>
              <a:sysClr val="window" lastClr="FFFFFF"/>
            </a:solidFill>
            <a:prstDash val="solid"/>
          </a:ln>
          <a:effectLst/>
        </p:spPr>
        <p:txBody>
          <a:bodyPr lIns="87268" tIns="43634" rIns="87268" bIns="43634" rtlCol="0" anchor="ctr"/>
          <a:lstStyle/>
          <a:p>
            <a:pPr algn="ctr" defTabSz="872670" eaLnBrk="1" fontAlgn="auto" hangingPunct="1">
              <a:spcBef>
                <a:spcPts val="0"/>
              </a:spcBef>
              <a:spcAft>
                <a:spcPts val="0"/>
              </a:spcAft>
              <a:defRPr/>
            </a:pPr>
            <a:endParaRPr lang="en-US" sz="1700" dirty="0">
              <a:solidFill>
                <a:prstClr val="white"/>
              </a:solidFill>
              <a:latin typeface="Calibri"/>
              <a:ea typeface="Arial"/>
              <a:cs typeface="Arial"/>
              <a:sym typeface="Arial"/>
            </a:endParaRPr>
          </a:p>
        </p:txBody>
      </p:sp>
      <p:sp>
        <p:nvSpPr>
          <p:cNvPr id="19" name="TextBox 18"/>
          <p:cNvSpPr txBox="1"/>
          <p:nvPr/>
        </p:nvSpPr>
        <p:spPr>
          <a:xfrm>
            <a:off x="457225" y="1505051"/>
            <a:ext cx="4266361" cy="688295"/>
          </a:xfrm>
          <a:prstGeom prst="rect">
            <a:avLst/>
          </a:prstGeom>
          <a:noFill/>
        </p:spPr>
        <p:txBody>
          <a:bodyPr wrap="square" lIns="87268" tIns="43634" rIns="87268" bIns="43634" rtlCol="0">
            <a:spAutoFit/>
          </a:bodyPr>
          <a:lstStyle/>
          <a:p>
            <a:pPr algn="ctr" eaLnBrk="1" fontAlgn="auto" hangingPunct="1">
              <a:spcBef>
                <a:spcPts val="0"/>
              </a:spcBef>
              <a:spcAft>
                <a:spcPts val="0"/>
              </a:spcAft>
            </a:pPr>
            <a:r>
              <a:rPr lang="en-US" sz="3900" b="1">
                <a:solidFill>
                  <a:srgbClr val="1E1E1E"/>
                </a:solidFill>
                <a:latin typeface="Arial" panose="020B0604020202020204" pitchFamily="34" charset="0"/>
                <a:cs typeface="Arial" panose="020B0604020202020204" pitchFamily="34" charset="0"/>
                <a:sym typeface="Arial"/>
              </a:rPr>
              <a:t>NEW YORK HQ</a:t>
            </a:r>
            <a:endParaRPr lang="en-US" sz="3900" b="1" dirty="0">
              <a:solidFill>
                <a:srgbClr val="1E1E1E"/>
              </a:solidFill>
              <a:latin typeface="Arial" panose="020B0604020202020204" pitchFamily="34" charset="0"/>
              <a:cs typeface="Arial" panose="020B0604020202020204" pitchFamily="34" charset="0"/>
              <a:sym typeface="Arial"/>
            </a:endParaRPr>
          </a:p>
        </p:txBody>
      </p:sp>
      <p:sp>
        <p:nvSpPr>
          <p:cNvPr id="16" name="Shape 97"/>
          <p:cNvSpPr>
            <a:spLocks/>
          </p:cNvSpPr>
          <p:nvPr/>
        </p:nvSpPr>
        <p:spPr bwMode="auto">
          <a:xfrm>
            <a:off x="6192982" y="2637691"/>
            <a:ext cx="2493818" cy="2420471"/>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eaLnBrk="1" fontAlgn="auto" hangingPunct="1">
              <a:spcBef>
                <a:spcPts val="0"/>
              </a:spcBef>
              <a:spcAft>
                <a:spcPts val="0"/>
              </a:spcAft>
            </a:pPr>
            <a:endParaRPr lang="en-US" sz="1300" kern="0">
              <a:solidFill>
                <a:prstClr val="black"/>
              </a:solidFill>
              <a:latin typeface="Calibri" charset="0"/>
              <a:ea typeface="ＭＳ Ｐゴシック" charset="-128"/>
              <a:cs typeface="Arial"/>
              <a:sym typeface="Arial"/>
            </a:endParaRPr>
          </a:p>
        </p:txBody>
      </p:sp>
      <p:sp>
        <p:nvSpPr>
          <p:cNvPr id="17" name="TextBox 16"/>
          <p:cNvSpPr txBox="1">
            <a:spLocks noChangeArrowheads="1"/>
          </p:cNvSpPr>
          <p:nvPr/>
        </p:nvSpPr>
        <p:spPr bwMode="auto">
          <a:xfrm>
            <a:off x="6287295" y="3812825"/>
            <a:ext cx="2318238"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ctr" eaLnBrk="1" fontAlgn="auto" hangingPunct="1">
              <a:lnSpc>
                <a:spcPts val="4500"/>
              </a:lnSpc>
              <a:spcBef>
                <a:spcPts val="0"/>
              </a:spcBef>
              <a:spcAft>
                <a:spcPts val="0"/>
              </a:spcAft>
            </a:pPr>
            <a:r>
              <a:rPr lang="en-GB" sz="2400" kern="0" dirty="0">
                <a:solidFill>
                  <a:srgbClr val="FFFFFF"/>
                </a:solidFill>
                <a:cs typeface="Open Sans" charset="0"/>
                <a:sym typeface="Arial"/>
              </a:rPr>
              <a:t>THANK YOU</a:t>
            </a:r>
          </a:p>
        </p:txBody>
      </p:sp>
      <p:pic>
        <p:nvPicPr>
          <p:cNvPr id="18"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57697" y="2175602"/>
            <a:ext cx="847388" cy="148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hape 333"/>
          <p:cNvSpPr txBox="1"/>
          <p:nvPr/>
        </p:nvSpPr>
        <p:spPr>
          <a:xfrm>
            <a:off x="990746" y="4860221"/>
            <a:ext cx="5216233" cy="457200"/>
          </a:xfrm>
          <a:prstGeom prst="rect">
            <a:avLst/>
          </a:prstGeom>
          <a:noFill/>
          <a:ln>
            <a:noFill/>
          </a:ln>
        </p:spPr>
        <p:txBody>
          <a:bodyPr lIns="91425" tIns="45700" rIns="91425" bIns="45700" anchor="t" anchorCtr="0">
            <a:noAutofit/>
          </a:bodyPr>
          <a:lstStyle/>
          <a:p>
            <a:pPr>
              <a:lnSpc>
                <a:spcPct val="90000"/>
              </a:lnSpc>
              <a:buClr>
                <a:srgbClr val="FFFFFF"/>
              </a:buClr>
              <a:buSzPct val="25000"/>
              <a:buFont typeface="Trebuchet MS"/>
              <a:buNone/>
            </a:pPr>
            <a:r>
              <a:rPr lang="en-US" sz="2000" dirty="0">
                <a:solidFill>
                  <a:srgbClr val="FFFFFF"/>
                </a:solidFill>
                <a:latin typeface="Calibri"/>
                <a:ea typeface="Calibri"/>
                <a:cs typeface="Calibri"/>
                <a:sym typeface="Calibri"/>
              </a:rPr>
              <a:t>@</a:t>
            </a:r>
            <a:r>
              <a:rPr lang="en-US" sz="2000" dirty="0" smtClean="0">
                <a:solidFill>
                  <a:srgbClr val="FFFFFF"/>
                </a:solidFill>
                <a:latin typeface="Calibri"/>
                <a:ea typeface="Calibri"/>
                <a:cs typeface="Calibri"/>
                <a:sym typeface="Calibri"/>
              </a:rPr>
              <a:t>ingaroma</a:t>
            </a:r>
            <a:endParaRPr lang="en-US" sz="2000" dirty="0">
              <a:solidFill>
                <a:srgbClr val="FFFFFF"/>
              </a:solidFill>
              <a:latin typeface="Calibri"/>
              <a:ea typeface="Calibri"/>
              <a:cs typeface="Calibri"/>
              <a:sym typeface="Calibri"/>
            </a:endParaRPr>
          </a:p>
        </p:txBody>
      </p:sp>
      <p:sp>
        <p:nvSpPr>
          <p:cNvPr id="22" name="Shape 334"/>
          <p:cNvSpPr txBox="1"/>
          <p:nvPr/>
        </p:nvSpPr>
        <p:spPr>
          <a:xfrm>
            <a:off x="990739" y="5413449"/>
            <a:ext cx="4911434" cy="457200"/>
          </a:xfrm>
          <a:prstGeom prst="rect">
            <a:avLst/>
          </a:prstGeom>
          <a:noFill/>
          <a:ln>
            <a:noFill/>
          </a:ln>
        </p:spPr>
        <p:txBody>
          <a:bodyPr lIns="91425" tIns="45700" rIns="91425" bIns="45700" anchor="t" anchorCtr="0">
            <a:noAutofit/>
          </a:bodyPr>
          <a:lstStyle/>
          <a:p>
            <a:pPr>
              <a:lnSpc>
                <a:spcPct val="90000"/>
              </a:lnSpc>
              <a:buClr>
                <a:srgbClr val="FFFFFF"/>
              </a:buClr>
              <a:buSzPct val="25000"/>
              <a:buFont typeface="Trebuchet MS"/>
              <a:buNone/>
            </a:pPr>
            <a:r>
              <a:rPr lang="en-US" sz="2000" dirty="0">
                <a:solidFill>
                  <a:srgbClr val="FFFFFF"/>
                </a:solidFill>
                <a:latin typeface="Calibri"/>
                <a:ea typeface="Calibri"/>
                <a:cs typeface="Calibri"/>
                <a:sym typeface="Calibri"/>
              </a:rPr>
              <a:t>www.linkedin.com/in/</a:t>
            </a:r>
            <a:r>
              <a:rPr lang="en-US" sz="2000" dirty="0" smtClean="0">
                <a:solidFill>
                  <a:srgbClr val="FFFFFF"/>
                </a:solidFill>
                <a:latin typeface="Calibri"/>
                <a:ea typeface="Calibri"/>
                <a:cs typeface="Calibri"/>
                <a:sym typeface="Calibri"/>
              </a:rPr>
              <a:t>ingaromanoff</a:t>
            </a:r>
            <a:endParaRPr lang="en-US" sz="2000" dirty="0">
              <a:solidFill>
                <a:srgbClr val="FFFFFF"/>
              </a:solidFill>
              <a:latin typeface="Calibri"/>
              <a:ea typeface="Calibri"/>
              <a:cs typeface="Calibri"/>
              <a:sym typeface="Calibri"/>
            </a:endParaRPr>
          </a:p>
        </p:txBody>
      </p:sp>
      <p:pic>
        <p:nvPicPr>
          <p:cNvPr id="23" name="Shape 336"/>
          <p:cNvPicPr preferRelativeResize="0"/>
          <p:nvPr/>
        </p:nvPicPr>
        <p:blipFill rotWithShape="1">
          <a:blip r:embed="rId4">
            <a:alphaModFix/>
          </a:blip>
          <a:srcRect/>
          <a:stretch/>
        </p:blipFill>
        <p:spPr>
          <a:xfrm>
            <a:off x="565718" y="4905277"/>
            <a:ext cx="367088" cy="367088"/>
          </a:xfrm>
          <a:prstGeom prst="rect">
            <a:avLst/>
          </a:prstGeom>
          <a:noFill/>
          <a:ln>
            <a:noFill/>
          </a:ln>
        </p:spPr>
      </p:pic>
      <p:pic>
        <p:nvPicPr>
          <p:cNvPr id="24" name="Shape 337"/>
          <p:cNvPicPr preferRelativeResize="0"/>
          <p:nvPr/>
        </p:nvPicPr>
        <p:blipFill rotWithShape="1">
          <a:blip r:embed="rId5">
            <a:alphaModFix/>
          </a:blip>
          <a:srcRect/>
          <a:stretch/>
        </p:blipFill>
        <p:spPr>
          <a:xfrm>
            <a:off x="599357" y="5458505"/>
            <a:ext cx="367088" cy="367088"/>
          </a:xfrm>
          <a:prstGeom prst="rect">
            <a:avLst/>
          </a:prstGeom>
          <a:noFill/>
          <a:ln>
            <a:noFill/>
          </a:ln>
        </p:spPr>
      </p:pic>
      <p:sp>
        <p:nvSpPr>
          <p:cNvPr id="26" name="Title 1"/>
          <p:cNvSpPr txBox="1">
            <a:spLocks/>
          </p:cNvSpPr>
          <p:nvPr/>
        </p:nvSpPr>
        <p:spPr bwMode="auto">
          <a:xfrm>
            <a:off x="385968" y="228600"/>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600" kern="1200">
                <a:solidFill>
                  <a:schemeClr val="bg1"/>
                </a:solidFill>
                <a:latin typeface="Arial" panose="020B0604020202020204" pitchFamily="34" charset="0"/>
                <a:ea typeface="MS PGothic" pitchFamily="34" charset="-128"/>
                <a:cs typeface="Arial" panose="020B0604020202020204" pitchFamily="34" charset="0"/>
              </a:defRPr>
            </a:lvl1pPr>
            <a:lvl2pPr algn="l" rtl="0" eaLnBrk="0" fontAlgn="base" hangingPunct="0">
              <a:spcBef>
                <a:spcPct val="0"/>
              </a:spcBef>
              <a:spcAft>
                <a:spcPct val="0"/>
              </a:spcAft>
              <a:defRPr sz="2800">
                <a:solidFill>
                  <a:srgbClr val="0082CB"/>
                </a:solidFill>
                <a:latin typeface="Calibri" pitchFamily="34" charset="0"/>
                <a:ea typeface="MS PGothic" pitchFamily="34" charset="-128"/>
                <a:cs typeface="MS PGothic" charset="0"/>
              </a:defRPr>
            </a:lvl2pPr>
            <a:lvl3pPr algn="l" rtl="0" eaLnBrk="0" fontAlgn="base" hangingPunct="0">
              <a:spcBef>
                <a:spcPct val="0"/>
              </a:spcBef>
              <a:spcAft>
                <a:spcPct val="0"/>
              </a:spcAft>
              <a:defRPr sz="2800">
                <a:solidFill>
                  <a:srgbClr val="0082CB"/>
                </a:solidFill>
                <a:latin typeface="Calibri" pitchFamily="34" charset="0"/>
                <a:ea typeface="MS PGothic" pitchFamily="34" charset="-128"/>
                <a:cs typeface="MS PGothic" charset="0"/>
              </a:defRPr>
            </a:lvl3pPr>
            <a:lvl4pPr algn="l" rtl="0" eaLnBrk="0" fontAlgn="base" hangingPunct="0">
              <a:spcBef>
                <a:spcPct val="0"/>
              </a:spcBef>
              <a:spcAft>
                <a:spcPct val="0"/>
              </a:spcAft>
              <a:defRPr sz="2800">
                <a:solidFill>
                  <a:srgbClr val="0082CB"/>
                </a:solidFill>
                <a:latin typeface="Calibri" pitchFamily="34" charset="0"/>
                <a:ea typeface="MS PGothic" pitchFamily="34" charset="-128"/>
                <a:cs typeface="MS PGothic" charset="0"/>
              </a:defRPr>
            </a:lvl4pPr>
            <a:lvl5pPr algn="l" rtl="0" eaLnBrk="0" fontAlgn="base" hangingPunct="0">
              <a:spcBef>
                <a:spcPct val="0"/>
              </a:spcBef>
              <a:spcAft>
                <a:spcPct val="0"/>
              </a:spcAft>
              <a:defRPr sz="2800">
                <a:solidFill>
                  <a:srgbClr val="0082CB"/>
                </a:solidFill>
                <a:latin typeface="Calibri" pitchFamily="34" charset="0"/>
                <a:ea typeface="MS PGothic" pitchFamily="34" charset="-128"/>
                <a:cs typeface="MS PGothic" charset="0"/>
              </a:defRPr>
            </a:lvl5pPr>
            <a:lvl6pPr marL="457200" algn="l" rtl="0" fontAlgn="base">
              <a:spcBef>
                <a:spcPct val="0"/>
              </a:spcBef>
              <a:spcAft>
                <a:spcPct val="0"/>
              </a:spcAft>
              <a:defRPr sz="2800">
                <a:solidFill>
                  <a:srgbClr val="0082CB"/>
                </a:solidFill>
                <a:latin typeface="Calibri" pitchFamily="34" charset="0"/>
                <a:ea typeface="MS PGothic" pitchFamily="34" charset="-128"/>
              </a:defRPr>
            </a:lvl6pPr>
            <a:lvl7pPr marL="914400" algn="l" rtl="0" fontAlgn="base">
              <a:spcBef>
                <a:spcPct val="0"/>
              </a:spcBef>
              <a:spcAft>
                <a:spcPct val="0"/>
              </a:spcAft>
              <a:defRPr sz="2800">
                <a:solidFill>
                  <a:srgbClr val="0082CB"/>
                </a:solidFill>
                <a:latin typeface="Calibri" pitchFamily="34" charset="0"/>
                <a:ea typeface="MS PGothic" pitchFamily="34" charset="-128"/>
              </a:defRPr>
            </a:lvl7pPr>
            <a:lvl8pPr marL="1371600" algn="l" rtl="0" fontAlgn="base">
              <a:spcBef>
                <a:spcPct val="0"/>
              </a:spcBef>
              <a:spcAft>
                <a:spcPct val="0"/>
              </a:spcAft>
              <a:defRPr sz="2800">
                <a:solidFill>
                  <a:srgbClr val="0082CB"/>
                </a:solidFill>
                <a:latin typeface="Calibri" pitchFamily="34" charset="0"/>
                <a:ea typeface="MS PGothic" pitchFamily="34" charset="-128"/>
              </a:defRPr>
            </a:lvl8pPr>
            <a:lvl9pPr marL="1828800" algn="l" rtl="0" fontAlgn="base">
              <a:spcBef>
                <a:spcPct val="0"/>
              </a:spcBef>
              <a:spcAft>
                <a:spcPct val="0"/>
              </a:spcAft>
              <a:defRPr sz="2800">
                <a:solidFill>
                  <a:srgbClr val="0082CB"/>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E62E25"/>
                </a:solidFill>
                <a:effectLst/>
                <a:uLnTx/>
                <a:uFillTx/>
                <a:latin typeface="Arial" panose="020B0604020202020204" pitchFamily="34" charset="0"/>
                <a:ea typeface="MS PGothic" pitchFamily="34" charset="-128"/>
                <a:cs typeface="Arial" panose="020B0604020202020204" pitchFamily="34" charset="0"/>
              </a:rPr>
              <a:t>INGA ROMANOFF/ </a:t>
            </a:r>
            <a:r>
              <a:rPr lang="en-US" dirty="0" smtClean="0">
                <a:solidFill>
                  <a:sysClr val="window" lastClr="FFFFFF"/>
                </a:solidFill>
              </a:rPr>
              <a:t>TEXT YOUR EMAIL TO (415) 212-5051 FOR FOLLOW UP</a:t>
            </a:r>
            <a:endParaRPr kumimoji="0" lang="en-US" sz="1600" b="0" i="0" u="none" strike="noStrike" kern="1200" cap="none" spc="0" normalizeH="0" baseline="0" noProof="0" dirty="0">
              <a:ln>
                <a:noFill/>
              </a:ln>
              <a:solidFill>
                <a:sysClr val="window" lastClr="FFFFFF"/>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24548657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19</a:t>
            </a:fld>
            <a:endParaRPr lang="en-US" altLang="x-none" sz="923">
              <a:solidFill>
                <a:prstClr val="white"/>
              </a:solidFill>
            </a:endParaRPr>
          </a:p>
        </p:txBody>
      </p:sp>
      <p:sp>
        <p:nvSpPr>
          <p:cNvPr id="3" name="Rectangle 2"/>
          <p:cNvSpPr/>
          <p:nvPr/>
        </p:nvSpPr>
        <p:spPr>
          <a:xfrm>
            <a:off x="432311" y="846836"/>
            <a:ext cx="6004103" cy="2308324"/>
          </a:xfrm>
          <a:prstGeom prst="rect">
            <a:avLst/>
          </a:prstGeom>
        </p:spPr>
        <p:txBody>
          <a:bodyPr wrap="square">
            <a:spAutoFit/>
          </a:bodyPr>
          <a:lstStyle/>
          <a:p>
            <a:r>
              <a:rPr lang="en-US" b="1" dirty="0">
                <a:solidFill>
                  <a:srgbClr val="000000"/>
                </a:solidFill>
              </a:rPr>
              <a:t>Attribution Example 1</a:t>
            </a:r>
          </a:p>
          <a:p>
            <a:r>
              <a:rPr lang="en-US" dirty="0" smtClean="0">
                <a:solidFill>
                  <a:srgbClr val="000000"/>
                </a:solidFill>
              </a:rPr>
              <a:t>Read </a:t>
            </a:r>
            <a:r>
              <a:rPr lang="en-US" dirty="0">
                <a:solidFill>
                  <a:srgbClr val="000000"/>
                </a:solidFill>
              </a:rPr>
              <a:t>the following scenario and try to determine the numbers that should be in the grid</a:t>
            </a:r>
            <a:r>
              <a:rPr lang="en-US" dirty="0" smtClean="0">
                <a:solidFill>
                  <a:srgbClr val="000000"/>
                </a:solidFill>
              </a:rPr>
              <a:t>.</a:t>
            </a:r>
          </a:p>
          <a:p>
            <a:endParaRPr lang="en-US" dirty="0">
              <a:solidFill>
                <a:srgbClr val="000000"/>
              </a:solidFill>
            </a:endParaRPr>
          </a:p>
          <a:p>
            <a:pPr marL="285750" indent="-285750">
              <a:buFont typeface="Arial"/>
              <a:buChar char="•"/>
            </a:pPr>
            <a:r>
              <a:rPr lang="en-US" dirty="0">
                <a:solidFill>
                  <a:srgbClr val="000000"/>
                </a:solidFill>
              </a:rPr>
              <a:t>April 11 | Fred is acquired by (Tradeshow)</a:t>
            </a:r>
          </a:p>
          <a:p>
            <a:pPr marL="285750" indent="-285750">
              <a:buFont typeface="Arial"/>
              <a:buChar char="•"/>
            </a:pPr>
            <a:r>
              <a:rPr lang="en-US" dirty="0">
                <a:solidFill>
                  <a:srgbClr val="000000"/>
                </a:solidFill>
              </a:rPr>
              <a:t>April 15 | Margo attends (Webinar) -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22 | Fred is associated (role) to the opportunity</a:t>
            </a:r>
          </a:p>
          <a:p>
            <a:pPr marL="285750" indent="-285750">
              <a:buFont typeface="Arial"/>
              <a:buChar char="•"/>
            </a:pPr>
            <a:r>
              <a:rPr lang="en-US" dirty="0">
                <a:solidFill>
                  <a:srgbClr val="000000"/>
                </a:solidFill>
              </a:rPr>
              <a:t>April 22 | Opportunity is created for $3,000</a:t>
            </a:r>
          </a:p>
        </p:txBody>
      </p:sp>
      <p:graphicFrame>
        <p:nvGraphicFramePr>
          <p:cNvPr id="4" name="Table 3"/>
          <p:cNvGraphicFramePr>
            <a:graphicFrameLocks noGrp="1"/>
          </p:cNvGraphicFramePr>
          <p:nvPr>
            <p:extLst>
              <p:ext uri="{D42A27DB-BD31-4B8C-83A1-F6EECF244321}">
                <p14:modId xmlns:p14="http://schemas.microsoft.com/office/powerpoint/2010/main" val="1998625847"/>
              </p:ext>
            </p:extLst>
          </p:nvPr>
        </p:nvGraphicFramePr>
        <p:xfrm>
          <a:off x="579992" y="3559296"/>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(Tradeshow)</a:t>
                      </a:r>
                      <a:endParaRPr lang="en-US" dirty="0"/>
                    </a:p>
                  </a:txBody>
                  <a:tcPr/>
                </a:tc>
                <a:tc>
                  <a:txBody>
                    <a:bodyPr/>
                    <a:lstStyle/>
                    <a:p>
                      <a:r>
                        <a:rPr lang="en-US" dirty="0" smtClean="0"/>
                        <a:t>(Webinar)</a:t>
                      </a:r>
                      <a:endParaRPr lang="en-US" dirty="0"/>
                    </a:p>
                  </a:txBody>
                  <a:tcPr/>
                </a:tc>
              </a:tr>
              <a:tr h="370840">
                <a:tc>
                  <a:txBody>
                    <a:bodyPr/>
                    <a:lstStyle/>
                    <a:p>
                      <a:r>
                        <a:rPr lang="en-US" dirty="0" smtClean="0"/>
                        <a:t>(FT) Oppty Created</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(FT) Pipeline</a:t>
                      </a:r>
                      <a:r>
                        <a:rPr lang="en-US" baseline="0" dirty="0" smtClean="0"/>
                        <a:t> Created</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(FT)</a:t>
                      </a:r>
                      <a:r>
                        <a:rPr lang="en-US" baseline="0" dirty="0" smtClean="0"/>
                        <a:t> Oppty Won</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(FT) Revenue Won</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7466038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Calibri"/>
              <a:buNone/>
            </a:pPr>
            <a:fld id="{DB4E92FA-E92B-1F46-914F-8561E7A9466E}" type="slidenum">
              <a:rPr lang="en-US" altLang="x-none" sz="1000" kern="0">
                <a:solidFill>
                  <a:srgbClr val="FFFFFF"/>
                </a:solidFill>
                <a:latin typeface="Calibri"/>
                <a:ea typeface="Calibri"/>
                <a:cs typeface="Calibri"/>
              </a:rPr>
              <a:pPr algn="ctr" eaLnBrk="1" fontAlgn="auto" hangingPunct="1">
                <a:spcBef>
                  <a:spcPts val="0"/>
                </a:spcBef>
                <a:spcAft>
                  <a:spcPts val="0"/>
                </a:spcAft>
                <a:buClr>
                  <a:srgbClr val="FFFFFF"/>
                </a:buClr>
                <a:buSzPct val="25000"/>
                <a:buFont typeface="Calibri"/>
                <a:buNone/>
              </a:pPr>
              <a:t>2</a:t>
            </a:fld>
            <a:endParaRPr lang="en-US" altLang="x-none" sz="1000" kern="0">
              <a:solidFill>
                <a:srgbClr val="FFFFFF"/>
              </a:solidFill>
              <a:latin typeface="Calibri"/>
              <a:ea typeface="Calibri"/>
              <a:cs typeface="Calibri"/>
            </a:endParaRPr>
          </a:p>
        </p:txBody>
      </p:sp>
      <p:sp>
        <p:nvSpPr>
          <p:cNvPr id="6" name="Text Placeholder 2"/>
          <p:cNvSpPr txBox="1">
            <a:spLocks/>
          </p:cNvSpPr>
          <p:nvPr/>
        </p:nvSpPr>
        <p:spPr bwMode="auto">
          <a:xfrm>
            <a:off x="629764" y="3659307"/>
            <a:ext cx="1509346" cy="2417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11021" indent="-211021" algn="l" rtl="0" eaLnBrk="0" fontAlgn="base" hangingPunct="0">
              <a:lnSpc>
                <a:spcPct val="90000"/>
              </a:lnSpc>
              <a:spcBef>
                <a:spcPts val="923"/>
              </a:spcBef>
              <a:spcAft>
                <a:spcPct val="0"/>
              </a:spcAft>
              <a:buFont typeface="Arial" charset="0"/>
              <a:buChar char="•"/>
              <a:defRPr sz="2585" kern="1200">
                <a:solidFill>
                  <a:schemeClr val="tx1"/>
                </a:solidFill>
                <a:latin typeface="+mn-lt"/>
                <a:ea typeface="ＭＳ Ｐゴシック" charset="0"/>
                <a:cs typeface="ＭＳ Ｐゴシック" charset="0"/>
              </a:defRPr>
            </a:lvl1pPr>
            <a:lvl2pPr marL="633062" indent="-211021" algn="l" rtl="0" eaLnBrk="0" fontAlgn="base" hangingPunct="0">
              <a:lnSpc>
                <a:spcPct val="90000"/>
              </a:lnSpc>
              <a:spcBef>
                <a:spcPts val="462"/>
              </a:spcBef>
              <a:spcAft>
                <a:spcPct val="0"/>
              </a:spcAft>
              <a:buFont typeface="Arial" charset="0"/>
              <a:buChar char="•"/>
              <a:defRPr sz="2215" kern="1200">
                <a:solidFill>
                  <a:schemeClr val="tx1"/>
                </a:solidFill>
                <a:latin typeface="+mn-lt"/>
                <a:ea typeface="ＭＳ Ｐゴシック" charset="0"/>
                <a:cs typeface="+mn-cs"/>
              </a:defRPr>
            </a:lvl2pPr>
            <a:lvl3pPr marL="1055103" indent="-211021" algn="l" rtl="0" eaLnBrk="0" fontAlgn="base" hangingPunct="0">
              <a:lnSpc>
                <a:spcPct val="90000"/>
              </a:lnSpc>
              <a:spcBef>
                <a:spcPts val="462"/>
              </a:spcBef>
              <a:spcAft>
                <a:spcPct val="0"/>
              </a:spcAft>
              <a:buFont typeface="Arial" charset="0"/>
              <a:buChar char="•"/>
              <a:defRPr sz="1846" kern="1200">
                <a:solidFill>
                  <a:schemeClr val="tx1"/>
                </a:solidFill>
                <a:latin typeface="+mn-lt"/>
                <a:ea typeface="ＭＳ Ｐゴシック" charset="0"/>
                <a:cs typeface="+mn-cs"/>
              </a:defRPr>
            </a:lvl3pPr>
            <a:lvl4pPr marL="1477145"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4pPr>
            <a:lvl5pPr marL="1899186"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lgn="ctr">
              <a:buFont typeface="Arial" charset="0"/>
              <a:buNone/>
            </a:pPr>
            <a:r>
              <a:rPr lang="en-GB" altLang="x-none" sz="1662" dirty="0" smtClean="0">
                <a:solidFill>
                  <a:prstClr val="black"/>
                </a:solidFill>
                <a:latin typeface="Calibri" charset="0"/>
                <a:ea typeface="ＭＳ Ｐゴシック" charset="-128"/>
              </a:rPr>
              <a:t>Inga Romanoff</a:t>
            </a:r>
            <a:endParaRPr lang="en-GB" altLang="x-none" sz="1662" dirty="0">
              <a:solidFill>
                <a:prstClr val="black"/>
              </a:solidFill>
              <a:latin typeface="Calibri" charset="0"/>
              <a:ea typeface="ＭＳ Ｐゴシック" charset="-128"/>
            </a:endParaRPr>
          </a:p>
        </p:txBody>
      </p:sp>
      <p:sp>
        <p:nvSpPr>
          <p:cNvPr id="99" name="TextBox 98"/>
          <p:cNvSpPr txBox="1">
            <a:spLocks noChangeArrowheads="1"/>
          </p:cNvSpPr>
          <p:nvPr/>
        </p:nvSpPr>
        <p:spPr bwMode="auto">
          <a:xfrm>
            <a:off x="2560357" y="2317957"/>
            <a:ext cx="3167002" cy="242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buClr>
                <a:prstClr val="black"/>
              </a:buClr>
              <a:buSzPct val="25000"/>
            </a:pPr>
            <a:r>
              <a:rPr lang="en-US" sz="1050" dirty="0" smtClean="0">
                <a:solidFill>
                  <a:prstClr val="black"/>
                </a:solidFill>
                <a:latin typeface="Century Gothic"/>
                <a:ea typeface="Calibri"/>
                <a:cs typeface="Century Gothic"/>
                <a:sym typeface="Calibri"/>
              </a:rPr>
              <a:t>Inga is a </a:t>
            </a:r>
            <a:r>
              <a:rPr lang="en-US" sz="1050" dirty="0">
                <a:solidFill>
                  <a:prstClr val="black"/>
                </a:solidFill>
                <a:latin typeface="Century Gothic"/>
                <a:ea typeface="Calibri"/>
                <a:cs typeface="Century Gothic"/>
                <a:sym typeface="Calibri"/>
              </a:rPr>
              <a:t>thought leader, international speaker, and </a:t>
            </a:r>
            <a:r>
              <a:rPr lang="en-US" sz="1050" dirty="0" smtClean="0">
                <a:solidFill>
                  <a:prstClr val="black"/>
                </a:solidFill>
                <a:latin typeface="Century Gothic"/>
                <a:ea typeface="Calibri"/>
                <a:cs typeface="Century Gothic"/>
                <a:sym typeface="Calibri"/>
              </a:rPr>
              <a:t>a </a:t>
            </a:r>
            <a:r>
              <a:rPr lang="en-US" sz="1050" dirty="0" smtClean="0">
                <a:solidFill>
                  <a:prstClr val="black"/>
                </a:solidFill>
                <a:latin typeface="Century Gothic"/>
                <a:cs typeface="Century Gothic"/>
              </a:rPr>
              <a:t>strategic global marketing </a:t>
            </a:r>
            <a:r>
              <a:rPr lang="en-US" sz="1050" dirty="0">
                <a:solidFill>
                  <a:prstClr val="black"/>
                </a:solidFill>
                <a:latin typeface="Century Gothic"/>
                <a:cs typeface="Century Gothic"/>
              </a:rPr>
              <a:t>Professional</a:t>
            </a:r>
            <a:r>
              <a:rPr lang="en-US" sz="1050" b="1" dirty="0">
                <a:solidFill>
                  <a:prstClr val="black"/>
                </a:solidFill>
                <a:latin typeface="Century Gothic"/>
                <a:cs typeface="Century Gothic"/>
              </a:rPr>
              <a:t> </a:t>
            </a:r>
            <a:r>
              <a:rPr lang="en-US" sz="1050" dirty="0">
                <a:solidFill>
                  <a:prstClr val="black"/>
                </a:solidFill>
                <a:latin typeface="Century Gothic"/>
                <a:cs typeface="Century Gothic"/>
              </a:rPr>
              <a:t>with 20+ years of success in driving growth in B2B and B2C </a:t>
            </a:r>
            <a:r>
              <a:rPr lang="en-US" sz="1050" dirty="0" smtClean="0">
                <a:solidFill>
                  <a:prstClr val="black"/>
                </a:solidFill>
                <a:latin typeface="Century Gothic"/>
                <a:cs typeface="Century Gothic"/>
              </a:rPr>
              <a:t>environment.</a:t>
            </a:r>
          </a:p>
          <a:p>
            <a:pPr>
              <a:buClr>
                <a:prstClr val="black"/>
              </a:buClr>
              <a:buSzPct val="25000"/>
            </a:pPr>
            <a:endParaRPr lang="en-US" sz="1050" dirty="0">
              <a:solidFill>
                <a:prstClr val="black"/>
              </a:solidFill>
              <a:latin typeface="Century Gothic"/>
              <a:ea typeface="Calibri"/>
              <a:cs typeface="Century Gothic"/>
              <a:sym typeface="Calibri"/>
            </a:endParaRPr>
          </a:p>
          <a:p>
            <a:pPr>
              <a:buClr>
                <a:prstClr val="black"/>
              </a:buClr>
              <a:buSzPct val="25000"/>
            </a:pPr>
            <a:r>
              <a:rPr lang="en-US" sz="1050" dirty="0" smtClean="0">
                <a:solidFill>
                  <a:prstClr val="black"/>
                </a:solidFill>
                <a:latin typeface="Century Gothic"/>
                <a:ea typeface="Calibri"/>
                <a:cs typeface="Century Gothic"/>
                <a:sym typeface="Calibri"/>
              </a:rPr>
              <a:t>Inga's </a:t>
            </a:r>
            <a:r>
              <a:rPr lang="en-US" sz="1050" dirty="0">
                <a:solidFill>
                  <a:prstClr val="black"/>
                </a:solidFill>
                <a:latin typeface="Century Gothic"/>
                <a:ea typeface="Calibri"/>
                <a:cs typeface="Century Gothic"/>
                <a:sym typeface="Calibri"/>
              </a:rPr>
              <a:t>leadership </a:t>
            </a:r>
            <a:r>
              <a:rPr lang="en-US" sz="1050" dirty="0" smtClean="0">
                <a:solidFill>
                  <a:prstClr val="black"/>
                </a:solidFill>
                <a:latin typeface="Century Gothic"/>
                <a:ea typeface="Calibri"/>
                <a:cs typeface="Century Gothic"/>
                <a:sym typeface="Calibri"/>
              </a:rPr>
              <a:t>in the industry is recognized by </a:t>
            </a:r>
            <a:r>
              <a:rPr lang="en-US" sz="1050" dirty="0">
                <a:solidFill>
                  <a:prstClr val="black"/>
                </a:solidFill>
                <a:latin typeface="Century Gothic"/>
                <a:ea typeface="Calibri"/>
                <a:cs typeface="Century Gothic"/>
                <a:sym typeface="Calibri"/>
              </a:rPr>
              <a:t>her elite status as a 5x Marketo Champion </a:t>
            </a:r>
            <a:r>
              <a:rPr lang="en-US" sz="1050" dirty="0" smtClean="0">
                <a:solidFill>
                  <a:prstClr val="black"/>
                </a:solidFill>
                <a:latin typeface="Century Gothic"/>
                <a:ea typeface="Calibri"/>
                <a:cs typeface="Century Gothic"/>
                <a:sym typeface="Calibri"/>
              </a:rPr>
              <a:t>and a </a:t>
            </a:r>
            <a:r>
              <a:rPr lang="en-US" sz="1050" dirty="0">
                <a:solidFill>
                  <a:prstClr val="black"/>
                </a:solidFill>
                <a:latin typeface="Century Gothic"/>
                <a:ea typeface="Calibri"/>
                <a:cs typeface="Century Gothic"/>
                <a:sym typeface="Calibri"/>
              </a:rPr>
              <a:t>Revvie Award </a:t>
            </a:r>
            <a:r>
              <a:rPr lang="en-US" sz="1050" dirty="0" smtClean="0">
                <a:solidFill>
                  <a:prstClr val="black"/>
                </a:solidFill>
                <a:latin typeface="Century Gothic"/>
                <a:ea typeface="Calibri"/>
                <a:cs typeface="Century Gothic"/>
                <a:sym typeface="Calibri"/>
              </a:rPr>
              <a:t>for </a:t>
            </a:r>
            <a:r>
              <a:rPr lang="en-US" sz="1050" dirty="0">
                <a:solidFill>
                  <a:prstClr val="black"/>
                </a:solidFill>
                <a:latin typeface="Century Gothic"/>
                <a:ea typeface="Calibri"/>
                <a:cs typeface="Century Gothic"/>
                <a:sym typeface="Calibri"/>
              </a:rPr>
              <a:t>most </a:t>
            </a:r>
            <a:r>
              <a:rPr lang="en-US" sz="1050" dirty="0" smtClean="0">
                <a:solidFill>
                  <a:prstClr val="black"/>
                </a:solidFill>
                <a:latin typeface="Century Gothic"/>
                <a:ea typeface="Calibri"/>
                <a:cs typeface="Century Gothic"/>
                <a:sym typeface="Calibri"/>
              </a:rPr>
              <a:t>Dramatic Business Impact. In 2017, Inga was awarded Woman of the Year by International Stevie Awards and named Top Female MarTech Influencer by Onalytica and TopRank Marketing.</a:t>
            </a:r>
          </a:p>
          <a:p>
            <a:pPr>
              <a:buClr>
                <a:prstClr val="black"/>
              </a:buClr>
              <a:buSzPct val="25000"/>
            </a:pPr>
            <a:endParaRPr lang="en-US" sz="1050" dirty="0">
              <a:solidFill>
                <a:prstClr val="black"/>
              </a:solidFill>
              <a:latin typeface="Century Gothic"/>
              <a:ea typeface="Calibri"/>
              <a:cs typeface="Century Gothic"/>
              <a:sym typeface="Calibri"/>
            </a:endParaRPr>
          </a:p>
          <a:p>
            <a:pPr>
              <a:buClr>
                <a:prstClr val="black"/>
              </a:buClr>
              <a:buSzPct val="25000"/>
            </a:pPr>
            <a:r>
              <a:rPr lang="en-US" sz="1050" dirty="0" smtClean="0">
                <a:solidFill>
                  <a:prstClr val="black"/>
                </a:solidFill>
                <a:latin typeface="Century Gothic"/>
                <a:ea typeface="Calibri"/>
                <a:cs typeface="Century Gothic"/>
                <a:sym typeface="Calibri"/>
              </a:rPr>
              <a:t>Inga serves as a Marketo User Group leader in New York since 2012.</a:t>
            </a:r>
            <a:r>
              <a:rPr lang="en-US" sz="1050" dirty="0" smtClean="0">
                <a:solidFill>
                  <a:prstClr val="black"/>
                </a:solidFill>
                <a:latin typeface="Century Gothic"/>
                <a:cs typeface="Century Gothic"/>
              </a:rPr>
              <a:t> </a:t>
            </a:r>
            <a:endParaRPr lang="en-US" sz="1050" dirty="0">
              <a:solidFill>
                <a:prstClr val="black"/>
              </a:solidFill>
              <a:latin typeface="Century Gothic"/>
              <a:ea typeface="Calibri"/>
              <a:cs typeface="Century Gothic"/>
              <a:sym typeface="Calibri"/>
            </a:endParaRPr>
          </a:p>
        </p:txBody>
      </p:sp>
      <p:sp>
        <p:nvSpPr>
          <p:cNvPr id="7" name="TextBox 6"/>
          <p:cNvSpPr txBox="1"/>
          <p:nvPr/>
        </p:nvSpPr>
        <p:spPr>
          <a:xfrm>
            <a:off x="700155" y="3908417"/>
            <a:ext cx="1368564" cy="338554"/>
          </a:xfrm>
          <a:prstGeom prst="rect">
            <a:avLst/>
          </a:prstGeom>
          <a:noFill/>
        </p:spPr>
        <p:txBody>
          <a:bodyPr wrap="square" lIns="0" tIns="0" rIns="0" bIns="0">
            <a:spAutoFit/>
          </a:bodyPr>
          <a:lstStyle/>
          <a:p>
            <a:pPr algn="ctr" eaLnBrk="0" fontAlgn="base" hangingPunct="0">
              <a:spcBef>
                <a:spcPct val="0"/>
              </a:spcBef>
              <a:spcAft>
                <a:spcPct val="0"/>
              </a:spcAft>
              <a:defRPr/>
            </a:pPr>
            <a:r>
              <a:rPr lang="en-GB" sz="1100" kern="1200" dirty="0" smtClean="0">
                <a:solidFill>
                  <a:prstClr val="black"/>
                </a:solidFill>
                <a:latin typeface="Calibri" pitchFamily="34" charset="0"/>
                <a:ea typeface="MS PGothic" pitchFamily="34" charset="-128"/>
              </a:rPr>
              <a:t>Chief Executive Officer</a:t>
            </a:r>
          </a:p>
          <a:p>
            <a:pPr algn="ctr" eaLnBrk="0" fontAlgn="base" hangingPunct="0">
              <a:spcBef>
                <a:spcPct val="0"/>
              </a:spcBef>
              <a:spcAft>
                <a:spcPct val="0"/>
              </a:spcAft>
              <a:defRPr/>
            </a:pPr>
            <a:r>
              <a:rPr lang="en-GB" sz="1100" dirty="0" smtClean="0">
                <a:solidFill>
                  <a:prstClr val="black"/>
                </a:solidFill>
              </a:rPr>
              <a:t>Romanoff Consultants</a:t>
            </a:r>
            <a:endParaRPr lang="en-GB" sz="1100" kern="1200" dirty="0">
              <a:solidFill>
                <a:prstClr val="black"/>
              </a:solidFill>
              <a:latin typeface="Calibri" pitchFamily="34" charset="0"/>
              <a:ea typeface="MS PGothic" pitchFamily="34" charset="-128"/>
            </a:endParaRPr>
          </a:p>
        </p:txBody>
      </p:sp>
      <p:sp>
        <p:nvSpPr>
          <p:cNvPr id="100" name="Text Placeholder 2"/>
          <p:cNvSpPr txBox="1">
            <a:spLocks/>
          </p:cNvSpPr>
          <p:nvPr/>
        </p:nvSpPr>
        <p:spPr bwMode="auto">
          <a:xfrm>
            <a:off x="2481307" y="1969763"/>
            <a:ext cx="1443403" cy="24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11021" indent="-211021" algn="l" rtl="0" eaLnBrk="0" fontAlgn="base" hangingPunct="0">
              <a:lnSpc>
                <a:spcPct val="90000"/>
              </a:lnSpc>
              <a:spcBef>
                <a:spcPts val="923"/>
              </a:spcBef>
              <a:spcAft>
                <a:spcPct val="0"/>
              </a:spcAft>
              <a:buFont typeface="Arial" charset="0"/>
              <a:buChar char="•"/>
              <a:defRPr sz="2585" kern="1200">
                <a:solidFill>
                  <a:schemeClr val="tx1"/>
                </a:solidFill>
                <a:latin typeface="+mn-lt"/>
                <a:ea typeface="ＭＳ Ｐゴシック" charset="0"/>
                <a:cs typeface="ＭＳ Ｐゴシック" charset="0"/>
              </a:defRPr>
            </a:lvl1pPr>
            <a:lvl2pPr marL="633062" indent="-211021" algn="l" rtl="0" eaLnBrk="0" fontAlgn="base" hangingPunct="0">
              <a:lnSpc>
                <a:spcPct val="90000"/>
              </a:lnSpc>
              <a:spcBef>
                <a:spcPts val="462"/>
              </a:spcBef>
              <a:spcAft>
                <a:spcPct val="0"/>
              </a:spcAft>
              <a:buFont typeface="Arial" charset="0"/>
              <a:buChar char="•"/>
              <a:defRPr sz="2215" kern="1200">
                <a:solidFill>
                  <a:schemeClr val="tx1"/>
                </a:solidFill>
                <a:latin typeface="+mn-lt"/>
                <a:ea typeface="ＭＳ Ｐゴシック" charset="0"/>
                <a:cs typeface="+mn-cs"/>
              </a:defRPr>
            </a:lvl2pPr>
            <a:lvl3pPr marL="1055103" indent="-211021" algn="l" rtl="0" eaLnBrk="0" fontAlgn="base" hangingPunct="0">
              <a:lnSpc>
                <a:spcPct val="90000"/>
              </a:lnSpc>
              <a:spcBef>
                <a:spcPts val="462"/>
              </a:spcBef>
              <a:spcAft>
                <a:spcPct val="0"/>
              </a:spcAft>
              <a:buFont typeface="Arial" charset="0"/>
              <a:buChar char="•"/>
              <a:defRPr sz="1846" kern="1200">
                <a:solidFill>
                  <a:schemeClr val="tx1"/>
                </a:solidFill>
                <a:latin typeface="+mn-lt"/>
                <a:ea typeface="ＭＳ Ｐゴシック" charset="0"/>
                <a:cs typeface="+mn-cs"/>
              </a:defRPr>
            </a:lvl3pPr>
            <a:lvl4pPr marL="1477145"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4pPr>
            <a:lvl5pPr marL="1899186"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Font typeface="Arial" charset="0"/>
              <a:buNone/>
            </a:pPr>
            <a:r>
              <a:rPr lang="en-GB" altLang="x-none" sz="1662" dirty="0" smtClean="0">
                <a:solidFill>
                  <a:prstClr val="black"/>
                </a:solidFill>
                <a:latin typeface="Calibri" charset="0"/>
                <a:ea typeface="ＭＳ Ｐゴシック" charset="-128"/>
              </a:rPr>
              <a:t>Biography</a:t>
            </a:r>
            <a:endParaRPr lang="en-GB" altLang="x-none" sz="1662" dirty="0">
              <a:solidFill>
                <a:prstClr val="black"/>
              </a:solidFill>
              <a:latin typeface="Calibri" charset="0"/>
              <a:ea typeface="ＭＳ Ｐゴシック" charset="-128"/>
            </a:endParaRPr>
          </a:p>
        </p:txBody>
      </p:sp>
      <p:sp>
        <p:nvSpPr>
          <p:cNvPr id="117" name="Text Placeholder 2"/>
          <p:cNvSpPr txBox="1">
            <a:spLocks/>
          </p:cNvSpPr>
          <p:nvPr/>
        </p:nvSpPr>
        <p:spPr bwMode="auto">
          <a:xfrm>
            <a:off x="6221203" y="1404586"/>
            <a:ext cx="1441938" cy="240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11021" indent="-211021" algn="l" rtl="0" eaLnBrk="0" fontAlgn="base" hangingPunct="0">
              <a:lnSpc>
                <a:spcPct val="90000"/>
              </a:lnSpc>
              <a:spcBef>
                <a:spcPts val="923"/>
              </a:spcBef>
              <a:spcAft>
                <a:spcPct val="0"/>
              </a:spcAft>
              <a:buFont typeface="Arial" charset="0"/>
              <a:buChar char="•"/>
              <a:defRPr sz="2585" kern="1200">
                <a:solidFill>
                  <a:schemeClr val="tx1"/>
                </a:solidFill>
                <a:latin typeface="+mn-lt"/>
                <a:ea typeface="ＭＳ Ｐゴシック" charset="0"/>
                <a:cs typeface="ＭＳ Ｐゴシック" charset="0"/>
              </a:defRPr>
            </a:lvl1pPr>
            <a:lvl2pPr marL="633062" indent="-211021" algn="l" rtl="0" eaLnBrk="0" fontAlgn="base" hangingPunct="0">
              <a:lnSpc>
                <a:spcPct val="90000"/>
              </a:lnSpc>
              <a:spcBef>
                <a:spcPts val="462"/>
              </a:spcBef>
              <a:spcAft>
                <a:spcPct val="0"/>
              </a:spcAft>
              <a:buFont typeface="Arial" charset="0"/>
              <a:buChar char="•"/>
              <a:defRPr sz="2215" kern="1200">
                <a:solidFill>
                  <a:schemeClr val="tx1"/>
                </a:solidFill>
                <a:latin typeface="+mn-lt"/>
                <a:ea typeface="ＭＳ Ｐゴシック" charset="0"/>
                <a:cs typeface="+mn-cs"/>
              </a:defRPr>
            </a:lvl2pPr>
            <a:lvl3pPr marL="1055103" indent="-211021" algn="l" rtl="0" eaLnBrk="0" fontAlgn="base" hangingPunct="0">
              <a:lnSpc>
                <a:spcPct val="90000"/>
              </a:lnSpc>
              <a:spcBef>
                <a:spcPts val="462"/>
              </a:spcBef>
              <a:spcAft>
                <a:spcPct val="0"/>
              </a:spcAft>
              <a:buFont typeface="Arial" charset="0"/>
              <a:buChar char="•"/>
              <a:defRPr sz="1846" kern="1200">
                <a:solidFill>
                  <a:schemeClr val="tx1"/>
                </a:solidFill>
                <a:latin typeface="+mn-lt"/>
                <a:ea typeface="ＭＳ Ｐゴシック" charset="0"/>
                <a:cs typeface="+mn-cs"/>
              </a:defRPr>
            </a:lvl3pPr>
            <a:lvl4pPr marL="1477145"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4pPr>
            <a:lvl5pPr marL="1899186" indent="-211021" algn="l" rtl="0" eaLnBrk="0" fontAlgn="base" hangingPunct="0">
              <a:lnSpc>
                <a:spcPct val="90000"/>
              </a:lnSpc>
              <a:spcBef>
                <a:spcPts val="462"/>
              </a:spcBef>
              <a:spcAft>
                <a:spcPct val="0"/>
              </a:spcAft>
              <a:buFont typeface="Arial" charset="0"/>
              <a:buChar char="•"/>
              <a:defRPr kern="1200">
                <a:solidFill>
                  <a:schemeClr val="tx1"/>
                </a:solidFill>
                <a:latin typeface="+mn-lt"/>
                <a:ea typeface="ＭＳ Ｐゴシック" charset="0"/>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a:buFont typeface="Arial" charset="0"/>
              <a:buNone/>
            </a:pPr>
            <a:r>
              <a:rPr lang="en-GB" altLang="x-none" sz="1662" dirty="0" smtClean="0">
                <a:solidFill>
                  <a:prstClr val="black"/>
                </a:solidFill>
                <a:latin typeface="Calibri" charset="0"/>
                <a:ea typeface="ＭＳ Ｐゴシック" charset="-128"/>
              </a:rPr>
              <a:t>Skills</a:t>
            </a:r>
            <a:endParaRPr lang="en-GB" altLang="x-none" sz="1662" dirty="0">
              <a:solidFill>
                <a:prstClr val="black"/>
              </a:solidFill>
              <a:latin typeface="Calibri" charset="0"/>
              <a:ea typeface="ＭＳ Ｐゴシック" charset="-128"/>
            </a:endParaRPr>
          </a:p>
        </p:txBody>
      </p:sp>
      <p:sp>
        <p:nvSpPr>
          <p:cNvPr id="118" name="Title 1"/>
          <p:cNvSpPr txBox="1">
            <a:spLocks/>
          </p:cNvSpPr>
          <p:nvPr/>
        </p:nvSpPr>
        <p:spPr bwMode="auto">
          <a:xfrm>
            <a:off x="-918328" y="729828"/>
            <a:ext cx="7187711" cy="68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fontAlgn="base">
              <a:lnSpc>
                <a:spcPct val="90000"/>
              </a:lnSpc>
              <a:spcBef>
                <a:spcPct val="0"/>
              </a:spcBef>
              <a:spcAft>
                <a:spcPct val="0"/>
              </a:spcAft>
            </a:pPr>
            <a:r>
              <a:rPr lang="en-GB" altLang="x-none" sz="4431" kern="1200" dirty="0" smtClean="0">
                <a:solidFill>
                  <a:prstClr val="black"/>
                </a:solidFill>
              </a:rPr>
              <a:t>INGA ROMANOFF</a:t>
            </a:r>
            <a:endParaRPr lang="en-GB" altLang="x-none" sz="4431" kern="1200" dirty="0">
              <a:solidFill>
                <a:prstClr val="black"/>
              </a:solidFill>
            </a:endParaRPr>
          </a:p>
        </p:txBody>
      </p:sp>
      <p:sp>
        <p:nvSpPr>
          <p:cNvPr id="119" name="TextBox 118"/>
          <p:cNvSpPr txBox="1">
            <a:spLocks noChangeArrowheads="1"/>
          </p:cNvSpPr>
          <p:nvPr/>
        </p:nvSpPr>
        <p:spPr bwMode="auto">
          <a:xfrm>
            <a:off x="737483" y="1304087"/>
            <a:ext cx="3840773"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fontAlgn="base">
              <a:spcBef>
                <a:spcPct val="0"/>
              </a:spcBef>
              <a:spcAft>
                <a:spcPct val="0"/>
              </a:spcAft>
            </a:pPr>
            <a:r>
              <a:rPr lang="en-GB" altLang="x-none" sz="1108" kern="1200" dirty="0" smtClean="0">
                <a:solidFill>
                  <a:srgbClr val="C00000"/>
                </a:solidFill>
              </a:rPr>
              <a:t>Global MarTech Expert | Thought Leader</a:t>
            </a:r>
            <a:endParaRPr lang="en-GB" altLang="x-none" sz="1108" kern="1200" dirty="0">
              <a:solidFill>
                <a:srgbClr val="C00000"/>
              </a:solidFill>
            </a:endParaRPr>
          </a:p>
        </p:txBody>
      </p:sp>
      <p:pic>
        <p:nvPicPr>
          <p:cNvPr id="121" name="Shape 56"/>
          <p:cNvPicPr preferRelativeResize="0"/>
          <p:nvPr/>
        </p:nvPicPr>
        <p:blipFill rotWithShape="1">
          <a:blip r:embed="rId2">
            <a:alphaModFix/>
          </a:blip>
          <a:srcRect/>
          <a:stretch/>
        </p:blipFill>
        <p:spPr>
          <a:xfrm>
            <a:off x="2162778" y="5684614"/>
            <a:ext cx="705445" cy="517327"/>
          </a:xfrm>
          <a:prstGeom prst="rect">
            <a:avLst/>
          </a:prstGeom>
          <a:noFill/>
          <a:ln>
            <a:noFill/>
          </a:ln>
        </p:spPr>
      </p:pic>
      <p:pic>
        <p:nvPicPr>
          <p:cNvPr id="122" name="Shape 57"/>
          <p:cNvPicPr preferRelativeResize="0"/>
          <p:nvPr/>
        </p:nvPicPr>
        <p:blipFill rotWithShape="1">
          <a:blip r:embed="rId3">
            <a:alphaModFix/>
          </a:blip>
          <a:srcRect/>
          <a:stretch/>
        </p:blipFill>
        <p:spPr>
          <a:xfrm>
            <a:off x="1415435" y="5677340"/>
            <a:ext cx="702278" cy="517327"/>
          </a:xfrm>
          <a:prstGeom prst="rect">
            <a:avLst/>
          </a:prstGeom>
          <a:noFill/>
          <a:ln>
            <a:noFill/>
          </a:ln>
        </p:spPr>
      </p:pic>
      <p:pic>
        <p:nvPicPr>
          <p:cNvPr id="123" name="Shape 6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905726" y="5694277"/>
            <a:ext cx="701560" cy="517049"/>
          </a:xfrm>
          <a:prstGeom prst="rect">
            <a:avLst/>
          </a:prstGeom>
          <a:noFill/>
          <a:ln>
            <a:noFill/>
          </a:ln>
        </p:spPr>
      </p:pic>
      <p:pic>
        <p:nvPicPr>
          <p:cNvPr id="125" name="Picture 124"/>
          <p:cNvPicPr>
            <a:picLocks noChangeAspect="1"/>
          </p:cNvPicPr>
          <p:nvPr/>
        </p:nvPicPr>
        <p:blipFill>
          <a:blip r:embed="rId5"/>
          <a:stretch>
            <a:fillRect/>
          </a:stretch>
        </p:blipFill>
        <p:spPr>
          <a:xfrm>
            <a:off x="5157507" y="5552826"/>
            <a:ext cx="1262742" cy="631371"/>
          </a:xfrm>
          <a:prstGeom prst="rect">
            <a:avLst/>
          </a:prstGeom>
        </p:spPr>
      </p:pic>
      <p:pic>
        <p:nvPicPr>
          <p:cNvPr id="126" name="Picture 1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59117" y="5576398"/>
            <a:ext cx="1010612" cy="505306"/>
          </a:xfrm>
          <a:prstGeom prst="rect">
            <a:avLst/>
          </a:prstGeom>
        </p:spPr>
      </p:pic>
      <p:pic>
        <p:nvPicPr>
          <p:cNvPr id="127" name="Picture 126"/>
          <p:cNvPicPr>
            <a:picLocks noChangeAspect="1"/>
          </p:cNvPicPr>
          <p:nvPr/>
        </p:nvPicPr>
        <p:blipFill>
          <a:blip r:embed="rId7">
            <a:clrChange>
              <a:clrFrom>
                <a:srgbClr val="FFFFFF"/>
              </a:clrFrom>
              <a:clrTo>
                <a:srgbClr val="FFFFFF">
                  <a:alpha val="0"/>
                </a:srgbClr>
              </a:clrTo>
            </a:clrChange>
          </a:blip>
          <a:stretch>
            <a:fillRect/>
          </a:stretch>
        </p:blipFill>
        <p:spPr>
          <a:xfrm>
            <a:off x="-223400" y="5626861"/>
            <a:ext cx="1329776" cy="664888"/>
          </a:xfrm>
          <a:prstGeom prst="rect">
            <a:avLst/>
          </a:prstGeom>
        </p:spPr>
      </p:pic>
      <p:pic>
        <p:nvPicPr>
          <p:cNvPr id="128" name="Picture 12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68584" y="5822861"/>
            <a:ext cx="1613039" cy="293372"/>
          </a:xfrm>
          <a:prstGeom prst="rect">
            <a:avLst/>
          </a:prstGeom>
        </p:spPr>
      </p:pic>
      <p:grpSp>
        <p:nvGrpSpPr>
          <p:cNvPr id="155" name="Group 154"/>
          <p:cNvGrpSpPr>
            <a:grpSpLocks/>
          </p:cNvGrpSpPr>
          <p:nvPr/>
        </p:nvGrpSpPr>
        <p:grpSpPr bwMode="auto">
          <a:xfrm>
            <a:off x="6306328" y="1954591"/>
            <a:ext cx="2382715" cy="284285"/>
            <a:chOff x="7471964" y="2886206"/>
            <a:chExt cx="3176216" cy="307379"/>
          </a:xfrm>
        </p:grpSpPr>
        <p:sp>
          <p:nvSpPr>
            <p:cNvPr id="156" name="Shape 4653"/>
            <p:cNvSpPr>
              <a:spLocks noChangeArrowheads="1"/>
            </p:cNvSpPr>
            <p:nvPr/>
          </p:nvSpPr>
          <p:spPr bwMode="auto">
            <a:xfrm>
              <a:off x="7471964" y="288620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57" name="Shape 4654"/>
            <p:cNvSpPr>
              <a:spLocks noChangeArrowheads="1"/>
            </p:cNvSpPr>
            <p:nvPr/>
          </p:nvSpPr>
          <p:spPr bwMode="auto">
            <a:xfrm>
              <a:off x="7636845"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58" name="Shape 4655"/>
            <p:cNvSpPr>
              <a:spLocks noChangeArrowheads="1"/>
            </p:cNvSpPr>
            <p:nvPr/>
          </p:nvSpPr>
          <p:spPr bwMode="auto">
            <a:xfrm>
              <a:off x="7798859" y="288620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59" name="Shape 4656"/>
            <p:cNvSpPr>
              <a:spLocks noChangeArrowheads="1"/>
            </p:cNvSpPr>
            <p:nvPr/>
          </p:nvSpPr>
          <p:spPr bwMode="auto">
            <a:xfrm>
              <a:off x="7963741" y="288620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0" name="Shape 4657"/>
            <p:cNvSpPr>
              <a:spLocks noChangeArrowheads="1"/>
            </p:cNvSpPr>
            <p:nvPr/>
          </p:nvSpPr>
          <p:spPr bwMode="auto">
            <a:xfrm>
              <a:off x="8111729"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1" name="Shape 4658"/>
            <p:cNvSpPr>
              <a:spLocks noChangeArrowheads="1"/>
            </p:cNvSpPr>
            <p:nvPr/>
          </p:nvSpPr>
          <p:spPr bwMode="auto">
            <a:xfrm>
              <a:off x="8276611" y="288620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2" name="Shape 4659"/>
            <p:cNvSpPr>
              <a:spLocks noChangeArrowheads="1"/>
            </p:cNvSpPr>
            <p:nvPr/>
          </p:nvSpPr>
          <p:spPr bwMode="auto">
            <a:xfrm>
              <a:off x="8438625" y="288620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3" name="Shape 4660"/>
            <p:cNvSpPr>
              <a:spLocks noChangeArrowheads="1"/>
            </p:cNvSpPr>
            <p:nvPr/>
          </p:nvSpPr>
          <p:spPr bwMode="auto">
            <a:xfrm>
              <a:off x="8603507"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4" name="Shape 4661"/>
            <p:cNvSpPr>
              <a:spLocks noChangeArrowheads="1"/>
            </p:cNvSpPr>
            <p:nvPr/>
          </p:nvSpPr>
          <p:spPr bwMode="auto">
            <a:xfrm>
              <a:off x="8765520" y="288620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5" name="Shape 4662"/>
            <p:cNvSpPr>
              <a:spLocks noChangeArrowheads="1"/>
            </p:cNvSpPr>
            <p:nvPr/>
          </p:nvSpPr>
          <p:spPr bwMode="auto">
            <a:xfrm>
              <a:off x="8930402"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6" name="Shape 4663"/>
            <p:cNvSpPr>
              <a:spLocks noChangeArrowheads="1"/>
            </p:cNvSpPr>
            <p:nvPr/>
          </p:nvSpPr>
          <p:spPr bwMode="auto">
            <a:xfrm>
              <a:off x="9092416" y="2886206"/>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7" name="Shape 4664"/>
            <p:cNvSpPr>
              <a:spLocks noChangeArrowheads="1"/>
            </p:cNvSpPr>
            <p:nvPr/>
          </p:nvSpPr>
          <p:spPr bwMode="auto">
            <a:xfrm>
              <a:off x="9257298" y="2886206"/>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8" name="Shape 4665"/>
            <p:cNvSpPr>
              <a:spLocks noChangeArrowheads="1"/>
            </p:cNvSpPr>
            <p:nvPr/>
          </p:nvSpPr>
          <p:spPr bwMode="auto">
            <a:xfrm>
              <a:off x="9405286"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69" name="Shape 4666"/>
            <p:cNvSpPr>
              <a:spLocks noChangeArrowheads="1"/>
            </p:cNvSpPr>
            <p:nvPr/>
          </p:nvSpPr>
          <p:spPr bwMode="auto">
            <a:xfrm>
              <a:off x="9570168" y="2886206"/>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0" name="Shape 4667"/>
            <p:cNvSpPr>
              <a:spLocks noChangeArrowheads="1"/>
            </p:cNvSpPr>
            <p:nvPr/>
          </p:nvSpPr>
          <p:spPr bwMode="auto">
            <a:xfrm>
              <a:off x="9732181" y="288620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1" name="Shape 4668"/>
            <p:cNvSpPr>
              <a:spLocks noChangeArrowheads="1"/>
            </p:cNvSpPr>
            <p:nvPr/>
          </p:nvSpPr>
          <p:spPr bwMode="auto">
            <a:xfrm>
              <a:off x="9897064"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2" name="Shape 4669"/>
            <p:cNvSpPr>
              <a:spLocks noChangeArrowheads="1"/>
            </p:cNvSpPr>
            <p:nvPr/>
          </p:nvSpPr>
          <p:spPr bwMode="auto">
            <a:xfrm>
              <a:off x="10056852" y="288620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3" name="Shape 4670"/>
            <p:cNvSpPr>
              <a:spLocks noChangeArrowheads="1"/>
            </p:cNvSpPr>
            <p:nvPr/>
          </p:nvSpPr>
          <p:spPr bwMode="auto">
            <a:xfrm>
              <a:off x="10221734"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4" name="Shape 4671"/>
            <p:cNvSpPr>
              <a:spLocks noChangeArrowheads="1"/>
            </p:cNvSpPr>
            <p:nvPr/>
          </p:nvSpPr>
          <p:spPr bwMode="auto">
            <a:xfrm>
              <a:off x="10383748" y="2886206"/>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5" name="Shape 4672"/>
            <p:cNvSpPr>
              <a:spLocks noChangeArrowheads="1"/>
            </p:cNvSpPr>
            <p:nvPr/>
          </p:nvSpPr>
          <p:spPr bwMode="auto">
            <a:xfrm>
              <a:off x="10548630" y="2886206"/>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grpSp>
        <p:nvGrpSpPr>
          <p:cNvPr id="176" name="Group 175"/>
          <p:cNvGrpSpPr>
            <a:grpSpLocks/>
          </p:cNvGrpSpPr>
          <p:nvPr/>
        </p:nvGrpSpPr>
        <p:grpSpPr bwMode="auto">
          <a:xfrm>
            <a:off x="6306328" y="2618243"/>
            <a:ext cx="2382715" cy="282820"/>
            <a:chOff x="7471964" y="3644566"/>
            <a:chExt cx="3176216" cy="307379"/>
          </a:xfrm>
        </p:grpSpPr>
        <p:sp>
          <p:nvSpPr>
            <p:cNvPr id="177" name="Shape 4675"/>
            <p:cNvSpPr>
              <a:spLocks noChangeArrowheads="1"/>
            </p:cNvSpPr>
            <p:nvPr/>
          </p:nvSpPr>
          <p:spPr bwMode="auto">
            <a:xfrm>
              <a:off x="7471964"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8" name="Shape 4676"/>
            <p:cNvSpPr>
              <a:spLocks noChangeArrowheads="1"/>
            </p:cNvSpPr>
            <p:nvPr/>
          </p:nvSpPr>
          <p:spPr bwMode="auto">
            <a:xfrm>
              <a:off x="7636845"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79" name="Shape 4677"/>
            <p:cNvSpPr>
              <a:spLocks noChangeArrowheads="1"/>
            </p:cNvSpPr>
            <p:nvPr/>
          </p:nvSpPr>
          <p:spPr bwMode="auto">
            <a:xfrm>
              <a:off x="7798859"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0" name="Shape 4678"/>
            <p:cNvSpPr>
              <a:spLocks noChangeArrowheads="1"/>
            </p:cNvSpPr>
            <p:nvPr/>
          </p:nvSpPr>
          <p:spPr bwMode="auto">
            <a:xfrm>
              <a:off x="7963741"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1" name="Shape 4679"/>
            <p:cNvSpPr>
              <a:spLocks noChangeArrowheads="1"/>
            </p:cNvSpPr>
            <p:nvPr/>
          </p:nvSpPr>
          <p:spPr bwMode="auto">
            <a:xfrm>
              <a:off x="8111729"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2" name="Shape 4680"/>
            <p:cNvSpPr>
              <a:spLocks noChangeArrowheads="1"/>
            </p:cNvSpPr>
            <p:nvPr/>
          </p:nvSpPr>
          <p:spPr bwMode="auto">
            <a:xfrm>
              <a:off x="8276611"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3" name="Shape 4681"/>
            <p:cNvSpPr>
              <a:spLocks noChangeArrowheads="1"/>
            </p:cNvSpPr>
            <p:nvPr/>
          </p:nvSpPr>
          <p:spPr bwMode="auto">
            <a:xfrm>
              <a:off x="8438625"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4" name="Shape 4682"/>
            <p:cNvSpPr>
              <a:spLocks noChangeArrowheads="1"/>
            </p:cNvSpPr>
            <p:nvPr/>
          </p:nvSpPr>
          <p:spPr bwMode="auto">
            <a:xfrm>
              <a:off x="8603507"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5" name="Shape 4683"/>
            <p:cNvSpPr>
              <a:spLocks noChangeArrowheads="1"/>
            </p:cNvSpPr>
            <p:nvPr/>
          </p:nvSpPr>
          <p:spPr bwMode="auto">
            <a:xfrm>
              <a:off x="8765520"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6" name="Shape 4684"/>
            <p:cNvSpPr>
              <a:spLocks noChangeArrowheads="1"/>
            </p:cNvSpPr>
            <p:nvPr/>
          </p:nvSpPr>
          <p:spPr bwMode="auto">
            <a:xfrm>
              <a:off x="8930402"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7" name="Shape 4685"/>
            <p:cNvSpPr>
              <a:spLocks noChangeArrowheads="1"/>
            </p:cNvSpPr>
            <p:nvPr/>
          </p:nvSpPr>
          <p:spPr bwMode="auto">
            <a:xfrm>
              <a:off x="9092416"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8" name="Shape 4686"/>
            <p:cNvSpPr>
              <a:spLocks noChangeArrowheads="1"/>
            </p:cNvSpPr>
            <p:nvPr/>
          </p:nvSpPr>
          <p:spPr bwMode="auto">
            <a:xfrm>
              <a:off x="9257298"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89" name="Shape 4687"/>
            <p:cNvSpPr>
              <a:spLocks noChangeArrowheads="1"/>
            </p:cNvSpPr>
            <p:nvPr/>
          </p:nvSpPr>
          <p:spPr bwMode="auto">
            <a:xfrm>
              <a:off x="9405286"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0" name="Shape 4688"/>
            <p:cNvSpPr>
              <a:spLocks noChangeArrowheads="1"/>
            </p:cNvSpPr>
            <p:nvPr/>
          </p:nvSpPr>
          <p:spPr bwMode="auto">
            <a:xfrm>
              <a:off x="9570168"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1" name="Shape 4689"/>
            <p:cNvSpPr>
              <a:spLocks noChangeArrowheads="1"/>
            </p:cNvSpPr>
            <p:nvPr/>
          </p:nvSpPr>
          <p:spPr bwMode="auto">
            <a:xfrm>
              <a:off x="9732181"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2" name="Shape 4690"/>
            <p:cNvSpPr>
              <a:spLocks noChangeArrowheads="1"/>
            </p:cNvSpPr>
            <p:nvPr/>
          </p:nvSpPr>
          <p:spPr bwMode="auto">
            <a:xfrm>
              <a:off x="9897064"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3" name="Shape 4691"/>
            <p:cNvSpPr>
              <a:spLocks noChangeArrowheads="1"/>
            </p:cNvSpPr>
            <p:nvPr/>
          </p:nvSpPr>
          <p:spPr bwMode="auto">
            <a:xfrm>
              <a:off x="10056852"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4" name="Shape 4692"/>
            <p:cNvSpPr>
              <a:spLocks noChangeArrowheads="1"/>
            </p:cNvSpPr>
            <p:nvPr/>
          </p:nvSpPr>
          <p:spPr bwMode="auto">
            <a:xfrm>
              <a:off x="10221734"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5" name="Shape 4693"/>
            <p:cNvSpPr>
              <a:spLocks noChangeArrowheads="1"/>
            </p:cNvSpPr>
            <p:nvPr/>
          </p:nvSpPr>
          <p:spPr bwMode="auto">
            <a:xfrm>
              <a:off x="10383748" y="3644566"/>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6" name="Shape 4694"/>
            <p:cNvSpPr>
              <a:spLocks noChangeArrowheads="1"/>
            </p:cNvSpPr>
            <p:nvPr/>
          </p:nvSpPr>
          <p:spPr bwMode="auto">
            <a:xfrm>
              <a:off x="10548630" y="3644566"/>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grpSp>
        <p:nvGrpSpPr>
          <p:cNvPr id="197" name="Group 196"/>
          <p:cNvGrpSpPr>
            <a:grpSpLocks/>
          </p:cNvGrpSpPr>
          <p:nvPr/>
        </p:nvGrpSpPr>
        <p:grpSpPr bwMode="auto">
          <a:xfrm>
            <a:off x="6306328" y="3284994"/>
            <a:ext cx="2382715" cy="282820"/>
            <a:chOff x="7471964" y="4406263"/>
            <a:chExt cx="3176216" cy="307379"/>
          </a:xfrm>
        </p:grpSpPr>
        <p:sp>
          <p:nvSpPr>
            <p:cNvPr id="198" name="Shape 4697"/>
            <p:cNvSpPr>
              <a:spLocks noChangeArrowheads="1"/>
            </p:cNvSpPr>
            <p:nvPr/>
          </p:nvSpPr>
          <p:spPr bwMode="auto">
            <a:xfrm>
              <a:off x="7471964" y="440626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199" name="Shape 4698"/>
            <p:cNvSpPr>
              <a:spLocks noChangeArrowheads="1"/>
            </p:cNvSpPr>
            <p:nvPr/>
          </p:nvSpPr>
          <p:spPr bwMode="auto">
            <a:xfrm>
              <a:off x="7636845"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0" name="Shape 4699"/>
            <p:cNvSpPr>
              <a:spLocks noChangeArrowheads="1"/>
            </p:cNvSpPr>
            <p:nvPr/>
          </p:nvSpPr>
          <p:spPr bwMode="auto">
            <a:xfrm>
              <a:off x="7798859" y="440626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1" name="Shape 4700"/>
            <p:cNvSpPr>
              <a:spLocks noChangeArrowheads="1"/>
            </p:cNvSpPr>
            <p:nvPr/>
          </p:nvSpPr>
          <p:spPr bwMode="auto">
            <a:xfrm>
              <a:off x="7963741" y="440626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2" name="Shape 4701"/>
            <p:cNvSpPr>
              <a:spLocks noChangeArrowheads="1"/>
            </p:cNvSpPr>
            <p:nvPr/>
          </p:nvSpPr>
          <p:spPr bwMode="auto">
            <a:xfrm>
              <a:off x="8111729"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3" name="Shape 4702"/>
            <p:cNvSpPr>
              <a:spLocks noChangeArrowheads="1"/>
            </p:cNvSpPr>
            <p:nvPr/>
          </p:nvSpPr>
          <p:spPr bwMode="auto">
            <a:xfrm>
              <a:off x="8276611" y="440626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4" name="Shape 4703"/>
            <p:cNvSpPr>
              <a:spLocks noChangeArrowheads="1"/>
            </p:cNvSpPr>
            <p:nvPr/>
          </p:nvSpPr>
          <p:spPr bwMode="auto">
            <a:xfrm>
              <a:off x="8438625" y="440626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5" name="Shape 4704"/>
            <p:cNvSpPr>
              <a:spLocks noChangeArrowheads="1"/>
            </p:cNvSpPr>
            <p:nvPr/>
          </p:nvSpPr>
          <p:spPr bwMode="auto">
            <a:xfrm>
              <a:off x="8603507"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6" name="Shape 4705"/>
            <p:cNvSpPr>
              <a:spLocks noChangeArrowheads="1"/>
            </p:cNvSpPr>
            <p:nvPr/>
          </p:nvSpPr>
          <p:spPr bwMode="auto">
            <a:xfrm>
              <a:off x="8765520" y="440626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7" name="Shape 4706"/>
            <p:cNvSpPr>
              <a:spLocks noChangeArrowheads="1"/>
            </p:cNvSpPr>
            <p:nvPr/>
          </p:nvSpPr>
          <p:spPr bwMode="auto">
            <a:xfrm>
              <a:off x="8930402"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8" name="Shape 4707"/>
            <p:cNvSpPr>
              <a:spLocks noChangeArrowheads="1"/>
            </p:cNvSpPr>
            <p:nvPr/>
          </p:nvSpPr>
          <p:spPr bwMode="auto">
            <a:xfrm>
              <a:off x="9092416" y="440626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09" name="Shape 4708"/>
            <p:cNvSpPr>
              <a:spLocks noChangeArrowheads="1"/>
            </p:cNvSpPr>
            <p:nvPr/>
          </p:nvSpPr>
          <p:spPr bwMode="auto">
            <a:xfrm>
              <a:off x="9257298" y="440626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0" name="Shape 4709"/>
            <p:cNvSpPr>
              <a:spLocks noChangeArrowheads="1"/>
            </p:cNvSpPr>
            <p:nvPr/>
          </p:nvSpPr>
          <p:spPr bwMode="auto">
            <a:xfrm>
              <a:off x="9405286"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1" name="Shape 4710"/>
            <p:cNvSpPr>
              <a:spLocks noChangeArrowheads="1"/>
            </p:cNvSpPr>
            <p:nvPr/>
          </p:nvSpPr>
          <p:spPr bwMode="auto">
            <a:xfrm>
              <a:off x="9570168" y="440626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2" name="Shape 4711"/>
            <p:cNvSpPr>
              <a:spLocks noChangeArrowheads="1"/>
            </p:cNvSpPr>
            <p:nvPr/>
          </p:nvSpPr>
          <p:spPr bwMode="auto">
            <a:xfrm>
              <a:off x="9732181" y="440626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3" name="Shape 4712"/>
            <p:cNvSpPr>
              <a:spLocks noChangeArrowheads="1"/>
            </p:cNvSpPr>
            <p:nvPr/>
          </p:nvSpPr>
          <p:spPr bwMode="auto">
            <a:xfrm>
              <a:off x="9897064"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4" name="Shape 4713"/>
            <p:cNvSpPr>
              <a:spLocks noChangeArrowheads="1"/>
            </p:cNvSpPr>
            <p:nvPr/>
          </p:nvSpPr>
          <p:spPr bwMode="auto">
            <a:xfrm>
              <a:off x="10056852" y="440626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5" name="Shape 4714"/>
            <p:cNvSpPr>
              <a:spLocks noChangeArrowheads="1"/>
            </p:cNvSpPr>
            <p:nvPr/>
          </p:nvSpPr>
          <p:spPr bwMode="auto">
            <a:xfrm>
              <a:off x="10221734"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6" name="Shape 4715"/>
            <p:cNvSpPr>
              <a:spLocks noChangeArrowheads="1"/>
            </p:cNvSpPr>
            <p:nvPr/>
          </p:nvSpPr>
          <p:spPr bwMode="auto">
            <a:xfrm>
              <a:off x="10383748" y="440626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17" name="Shape 4716"/>
            <p:cNvSpPr>
              <a:spLocks noChangeArrowheads="1"/>
            </p:cNvSpPr>
            <p:nvPr/>
          </p:nvSpPr>
          <p:spPr bwMode="auto">
            <a:xfrm>
              <a:off x="10548630" y="440626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grpSp>
        <p:nvGrpSpPr>
          <p:cNvPr id="218" name="Group 217"/>
          <p:cNvGrpSpPr>
            <a:grpSpLocks/>
          </p:cNvGrpSpPr>
          <p:nvPr/>
        </p:nvGrpSpPr>
        <p:grpSpPr bwMode="auto">
          <a:xfrm>
            <a:off x="6306328" y="3959621"/>
            <a:ext cx="2382715" cy="284285"/>
            <a:chOff x="7471964" y="5164623"/>
            <a:chExt cx="3176216" cy="307379"/>
          </a:xfrm>
        </p:grpSpPr>
        <p:sp>
          <p:nvSpPr>
            <p:cNvPr id="219" name="Shape 4719"/>
            <p:cNvSpPr>
              <a:spLocks noChangeArrowheads="1"/>
            </p:cNvSpPr>
            <p:nvPr/>
          </p:nvSpPr>
          <p:spPr bwMode="auto">
            <a:xfrm>
              <a:off x="7471964"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0" name="Shape 4720"/>
            <p:cNvSpPr>
              <a:spLocks noChangeArrowheads="1"/>
            </p:cNvSpPr>
            <p:nvPr/>
          </p:nvSpPr>
          <p:spPr bwMode="auto">
            <a:xfrm>
              <a:off x="7636845"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1" name="Shape 4721"/>
            <p:cNvSpPr>
              <a:spLocks noChangeArrowheads="1"/>
            </p:cNvSpPr>
            <p:nvPr/>
          </p:nvSpPr>
          <p:spPr bwMode="auto">
            <a:xfrm>
              <a:off x="7798859"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2" name="Shape 4722"/>
            <p:cNvSpPr>
              <a:spLocks noChangeArrowheads="1"/>
            </p:cNvSpPr>
            <p:nvPr/>
          </p:nvSpPr>
          <p:spPr bwMode="auto">
            <a:xfrm>
              <a:off x="7963741"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3" name="Shape 4723"/>
            <p:cNvSpPr>
              <a:spLocks noChangeArrowheads="1"/>
            </p:cNvSpPr>
            <p:nvPr/>
          </p:nvSpPr>
          <p:spPr bwMode="auto">
            <a:xfrm>
              <a:off x="8111729"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4" name="Shape 4724"/>
            <p:cNvSpPr>
              <a:spLocks noChangeArrowheads="1"/>
            </p:cNvSpPr>
            <p:nvPr/>
          </p:nvSpPr>
          <p:spPr bwMode="auto">
            <a:xfrm>
              <a:off x="8276611"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5" name="Shape 4725"/>
            <p:cNvSpPr>
              <a:spLocks noChangeArrowheads="1"/>
            </p:cNvSpPr>
            <p:nvPr/>
          </p:nvSpPr>
          <p:spPr bwMode="auto">
            <a:xfrm>
              <a:off x="8438625"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6" name="Shape 4726"/>
            <p:cNvSpPr>
              <a:spLocks noChangeArrowheads="1"/>
            </p:cNvSpPr>
            <p:nvPr/>
          </p:nvSpPr>
          <p:spPr bwMode="auto">
            <a:xfrm>
              <a:off x="8603507"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7" name="Shape 4727"/>
            <p:cNvSpPr>
              <a:spLocks noChangeArrowheads="1"/>
            </p:cNvSpPr>
            <p:nvPr/>
          </p:nvSpPr>
          <p:spPr bwMode="auto">
            <a:xfrm>
              <a:off x="8765520"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8" name="Shape 4728"/>
            <p:cNvSpPr>
              <a:spLocks noChangeArrowheads="1"/>
            </p:cNvSpPr>
            <p:nvPr/>
          </p:nvSpPr>
          <p:spPr bwMode="auto">
            <a:xfrm>
              <a:off x="8930402"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29" name="Shape 4729"/>
            <p:cNvSpPr>
              <a:spLocks noChangeArrowheads="1"/>
            </p:cNvSpPr>
            <p:nvPr/>
          </p:nvSpPr>
          <p:spPr bwMode="auto">
            <a:xfrm>
              <a:off x="9092416"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0" name="Shape 4730"/>
            <p:cNvSpPr>
              <a:spLocks noChangeArrowheads="1"/>
            </p:cNvSpPr>
            <p:nvPr/>
          </p:nvSpPr>
          <p:spPr bwMode="auto">
            <a:xfrm>
              <a:off x="9257298"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1" name="Shape 4731"/>
            <p:cNvSpPr>
              <a:spLocks noChangeArrowheads="1"/>
            </p:cNvSpPr>
            <p:nvPr/>
          </p:nvSpPr>
          <p:spPr bwMode="auto">
            <a:xfrm>
              <a:off x="9405286"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2" name="Shape 4732"/>
            <p:cNvSpPr>
              <a:spLocks noChangeArrowheads="1"/>
            </p:cNvSpPr>
            <p:nvPr/>
          </p:nvSpPr>
          <p:spPr bwMode="auto">
            <a:xfrm>
              <a:off x="9570168"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3" name="Shape 4733"/>
            <p:cNvSpPr>
              <a:spLocks noChangeArrowheads="1"/>
            </p:cNvSpPr>
            <p:nvPr/>
          </p:nvSpPr>
          <p:spPr bwMode="auto">
            <a:xfrm>
              <a:off x="9732181"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4" name="Shape 4734"/>
            <p:cNvSpPr>
              <a:spLocks noChangeArrowheads="1"/>
            </p:cNvSpPr>
            <p:nvPr/>
          </p:nvSpPr>
          <p:spPr bwMode="auto">
            <a:xfrm>
              <a:off x="9897064"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5" name="Shape 4735"/>
            <p:cNvSpPr>
              <a:spLocks noChangeArrowheads="1"/>
            </p:cNvSpPr>
            <p:nvPr/>
          </p:nvSpPr>
          <p:spPr bwMode="auto">
            <a:xfrm>
              <a:off x="10056852"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6" name="Shape 4736"/>
            <p:cNvSpPr>
              <a:spLocks noChangeArrowheads="1"/>
            </p:cNvSpPr>
            <p:nvPr/>
          </p:nvSpPr>
          <p:spPr bwMode="auto">
            <a:xfrm>
              <a:off x="10221734"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7" name="Shape 4737"/>
            <p:cNvSpPr>
              <a:spLocks noChangeArrowheads="1"/>
            </p:cNvSpPr>
            <p:nvPr/>
          </p:nvSpPr>
          <p:spPr bwMode="auto">
            <a:xfrm>
              <a:off x="10383748"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38" name="Shape 4738"/>
            <p:cNvSpPr>
              <a:spLocks noChangeArrowheads="1"/>
            </p:cNvSpPr>
            <p:nvPr/>
          </p:nvSpPr>
          <p:spPr bwMode="auto">
            <a:xfrm>
              <a:off x="10548630"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sp>
        <p:nvSpPr>
          <p:cNvPr id="239" name="Shape 4742"/>
          <p:cNvSpPr>
            <a:spLocks noChangeArrowheads="1"/>
          </p:cNvSpPr>
          <p:nvPr/>
        </p:nvSpPr>
        <p:spPr bwMode="auto">
          <a:xfrm>
            <a:off x="6307703" y="2618243"/>
            <a:ext cx="1891811" cy="282820"/>
          </a:xfrm>
          <a:prstGeom prst="rect">
            <a:avLst/>
          </a:prstGeom>
          <a:solidFill>
            <a:srgbClr val="A2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40" name="Shape 4743"/>
          <p:cNvSpPr>
            <a:spLocks noChangeArrowheads="1"/>
          </p:cNvSpPr>
          <p:nvPr/>
        </p:nvSpPr>
        <p:spPr bwMode="auto">
          <a:xfrm>
            <a:off x="6309168" y="3280633"/>
            <a:ext cx="2117839" cy="284285"/>
          </a:xfrm>
          <a:prstGeom prst="rect">
            <a:avLst/>
          </a:prstGeom>
          <a:solidFill>
            <a:srgbClr val="A2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41" name="Shape 4744"/>
          <p:cNvSpPr>
            <a:spLocks noChangeArrowheads="1"/>
          </p:cNvSpPr>
          <p:nvPr/>
        </p:nvSpPr>
        <p:spPr bwMode="auto">
          <a:xfrm>
            <a:off x="6307703" y="3956689"/>
            <a:ext cx="1644162" cy="284285"/>
          </a:xfrm>
          <a:prstGeom prst="rect">
            <a:avLst/>
          </a:prstGeom>
          <a:solidFill>
            <a:srgbClr val="A2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42" name="TextBox 241"/>
          <p:cNvSpPr txBox="1"/>
          <p:nvPr/>
        </p:nvSpPr>
        <p:spPr>
          <a:xfrm>
            <a:off x="6309172" y="1784438"/>
            <a:ext cx="1670864" cy="149118"/>
          </a:xfrm>
          <a:prstGeom prst="rect">
            <a:avLst/>
          </a:prstGeom>
          <a:noFill/>
        </p:spPr>
        <p:txBody>
          <a:bodyPr wrap="square" lIns="0" tIns="0" rIns="0" bIns="0">
            <a:spAutoFit/>
          </a:bodyPr>
          <a:lstStyle/>
          <a:p>
            <a:pPr eaLnBrk="0" fontAlgn="base" hangingPunct="0">
              <a:spcBef>
                <a:spcPct val="0"/>
              </a:spcBef>
              <a:spcAft>
                <a:spcPct val="0"/>
              </a:spcAft>
              <a:defRPr/>
            </a:pPr>
            <a:r>
              <a:rPr lang="en-GB" sz="969" kern="1200" dirty="0" smtClean="0">
                <a:solidFill>
                  <a:prstClr val="black"/>
                </a:solidFill>
                <a:latin typeface="Calibri" pitchFamily="34" charset="0"/>
                <a:ea typeface="MS PGothic" pitchFamily="34" charset="-128"/>
              </a:rPr>
              <a:t>MARKETING AUTOMATION</a:t>
            </a:r>
            <a:endParaRPr lang="en-GB" sz="969" kern="1200" dirty="0">
              <a:solidFill>
                <a:prstClr val="black"/>
              </a:solidFill>
              <a:latin typeface="Calibri" pitchFamily="34" charset="0"/>
              <a:ea typeface="MS PGothic" pitchFamily="34" charset="-128"/>
            </a:endParaRPr>
          </a:p>
        </p:txBody>
      </p:sp>
      <p:sp>
        <p:nvSpPr>
          <p:cNvPr id="243" name="TextBox 242"/>
          <p:cNvSpPr txBox="1"/>
          <p:nvPr/>
        </p:nvSpPr>
        <p:spPr>
          <a:xfrm>
            <a:off x="6309258" y="2448439"/>
            <a:ext cx="1822411" cy="149143"/>
          </a:xfrm>
          <a:prstGeom prst="rect">
            <a:avLst/>
          </a:prstGeom>
          <a:noFill/>
        </p:spPr>
        <p:txBody>
          <a:bodyPr wrap="square" lIns="0" tIns="0" rIns="0" bIns="0">
            <a:spAutoFit/>
          </a:bodyPr>
          <a:lstStyle/>
          <a:p>
            <a:pPr eaLnBrk="0" fontAlgn="base" hangingPunct="0">
              <a:spcBef>
                <a:spcPct val="0"/>
              </a:spcBef>
              <a:spcAft>
                <a:spcPct val="0"/>
              </a:spcAft>
              <a:defRPr/>
            </a:pPr>
            <a:r>
              <a:rPr lang="en-GB" sz="969" kern="1200" dirty="0" smtClean="0">
                <a:solidFill>
                  <a:prstClr val="black"/>
                </a:solidFill>
                <a:latin typeface="Calibri" pitchFamily="34" charset="0"/>
                <a:ea typeface="MS PGothic" pitchFamily="34" charset="-128"/>
              </a:rPr>
              <a:t>ADVANCED DATA SKILLS</a:t>
            </a:r>
            <a:endParaRPr lang="en-GB" sz="969" kern="1200" dirty="0">
              <a:solidFill>
                <a:prstClr val="black"/>
              </a:solidFill>
              <a:latin typeface="Calibri" pitchFamily="34" charset="0"/>
              <a:ea typeface="MS PGothic" pitchFamily="34" charset="-128"/>
            </a:endParaRPr>
          </a:p>
        </p:txBody>
      </p:sp>
      <p:sp>
        <p:nvSpPr>
          <p:cNvPr id="244" name="TextBox 243"/>
          <p:cNvSpPr txBox="1"/>
          <p:nvPr/>
        </p:nvSpPr>
        <p:spPr>
          <a:xfrm>
            <a:off x="6316496" y="3107864"/>
            <a:ext cx="1928858" cy="149143"/>
          </a:xfrm>
          <a:prstGeom prst="rect">
            <a:avLst/>
          </a:prstGeom>
          <a:noFill/>
        </p:spPr>
        <p:txBody>
          <a:bodyPr wrap="square" lIns="0" tIns="0" rIns="0" bIns="0">
            <a:spAutoFit/>
          </a:bodyPr>
          <a:lstStyle/>
          <a:p>
            <a:pPr eaLnBrk="0" fontAlgn="base" hangingPunct="0">
              <a:spcBef>
                <a:spcPct val="0"/>
              </a:spcBef>
              <a:spcAft>
                <a:spcPct val="0"/>
              </a:spcAft>
              <a:defRPr/>
            </a:pPr>
            <a:r>
              <a:rPr lang="en-GB" sz="969" kern="1200" dirty="0" smtClean="0">
                <a:solidFill>
                  <a:prstClr val="black"/>
                </a:solidFill>
                <a:latin typeface="Calibri" pitchFamily="34" charset="0"/>
                <a:ea typeface="MS PGothic" pitchFamily="34" charset="-128"/>
              </a:rPr>
              <a:t>INDUSTRY TRENDS</a:t>
            </a:r>
            <a:endParaRPr lang="en-GB" sz="969" kern="1200" dirty="0">
              <a:solidFill>
                <a:prstClr val="black"/>
              </a:solidFill>
              <a:latin typeface="Calibri" pitchFamily="34" charset="0"/>
              <a:ea typeface="MS PGothic" pitchFamily="34" charset="-128"/>
            </a:endParaRPr>
          </a:p>
        </p:txBody>
      </p:sp>
      <p:sp>
        <p:nvSpPr>
          <p:cNvPr id="245" name="TextBox 244"/>
          <p:cNvSpPr txBox="1"/>
          <p:nvPr/>
        </p:nvSpPr>
        <p:spPr>
          <a:xfrm>
            <a:off x="6320891" y="3783735"/>
            <a:ext cx="1753914" cy="149143"/>
          </a:xfrm>
          <a:prstGeom prst="rect">
            <a:avLst/>
          </a:prstGeom>
          <a:noFill/>
        </p:spPr>
        <p:txBody>
          <a:bodyPr wrap="square" lIns="0" tIns="0" rIns="0" bIns="0">
            <a:spAutoFit/>
          </a:bodyPr>
          <a:lstStyle/>
          <a:p>
            <a:pPr eaLnBrk="0" fontAlgn="base" hangingPunct="0">
              <a:spcBef>
                <a:spcPct val="0"/>
              </a:spcBef>
              <a:spcAft>
                <a:spcPct val="0"/>
              </a:spcAft>
              <a:defRPr/>
            </a:pPr>
            <a:r>
              <a:rPr lang="en-GB" sz="969" kern="1200" dirty="0" smtClean="0">
                <a:solidFill>
                  <a:prstClr val="black"/>
                </a:solidFill>
                <a:latin typeface="Calibri" pitchFamily="34" charset="0"/>
                <a:ea typeface="MS PGothic" pitchFamily="34" charset="-128"/>
              </a:rPr>
              <a:t>GLOBAL MARKETER</a:t>
            </a:r>
            <a:endParaRPr lang="en-GB" sz="969" kern="1200" dirty="0">
              <a:solidFill>
                <a:prstClr val="black"/>
              </a:solidFill>
              <a:latin typeface="Calibri" pitchFamily="34" charset="0"/>
              <a:ea typeface="MS PGothic" pitchFamily="34" charset="-128"/>
            </a:endParaRPr>
          </a:p>
        </p:txBody>
      </p:sp>
      <p:grpSp>
        <p:nvGrpSpPr>
          <p:cNvPr id="246" name="Group 245"/>
          <p:cNvGrpSpPr>
            <a:grpSpLocks/>
          </p:cNvGrpSpPr>
          <p:nvPr/>
        </p:nvGrpSpPr>
        <p:grpSpPr bwMode="auto">
          <a:xfrm>
            <a:off x="7893340" y="2696086"/>
            <a:ext cx="306265" cy="149143"/>
            <a:chOff x="9588887" y="3729005"/>
            <a:chExt cx="408707" cy="161231"/>
          </a:xfrm>
        </p:grpSpPr>
        <p:sp>
          <p:nvSpPr>
            <p:cNvPr id="247" name="Shape 4748"/>
            <p:cNvSpPr>
              <a:spLocks/>
            </p:cNvSpPr>
            <p:nvPr/>
          </p:nvSpPr>
          <p:spPr bwMode="auto">
            <a:xfrm rot="-5400000">
              <a:off x="9906937" y="3754595"/>
              <a:ext cx="90658" cy="906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6892" tIns="46892" rIns="46892" bIns="46892" anchor="ctr"/>
            <a:lstStyle/>
            <a:p>
              <a:pPr eaLnBrk="0" fontAlgn="base" hangingPunct="0">
                <a:spcBef>
                  <a:spcPct val="0"/>
                </a:spcBef>
                <a:spcAft>
                  <a:spcPct val="0"/>
                </a:spcAft>
              </a:pPr>
              <a:endParaRPr lang="en-US" sz="1800" kern="1200">
                <a:solidFill>
                  <a:prstClr val="black"/>
                </a:solidFill>
                <a:latin typeface="Calibri" pitchFamily="34" charset="0"/>
                <a:ea typeface="MS PGothic" pitchFamily="34" charset="-128"/>
              </a:endParaRPr>
            </a:p>
          </p:txBody>
        </p:sp>
        <p:sp>
          <p:nvSpPr>
            <p:cNvPr id="248" name="TextBox 247"/>
            <p:cNvSpPr txBox="1"/>
            <p:nvPr/>
          </p:nvSpPr>
          <p:spPr>
            <a:xfrm>
              <a:off x="9588887" y="3729005"/>
              <a:ext cx="320708" cy="161231"/>
            </a:xfrm>
            <a:prstGeom prst="rect">
              <a:avLst/>
            </a:prstGeom>
            <a:noFill/>
          </p:spPr>
          <p:txBody>
            <a:bodyPr lIns="0" tIns="0" rIns="0" bIns="0">
              <a:spAutoFit/>
            </a:bodyPr>
            <a:lstStyle/>
            <a:p>
              <a:pPr eaLnBrk="0" fontAlgn="base" hangingPunct="0">
                <a:spcBef>
                  <a:spcPct val="0"/>
                </a:spcBef>
                <a:spcAft>
                  <a:spcPct val="0"/>
                </a:spcAft>
                <a:defRPr/>
              </a:pPr>
              <a:r>
                <a:rPr lang="en-GB" sz="969" kern="1200" dirty="0">
                  <a:solidFill>
                    <a:prstClr val="white"/>
                  </a:solidFill>
                  <a:latin typeface="Calibri" pitchFamily="34" charset="0"/>
                  <a:ea typeface="MS PGothic" pitchFamily="34" charset="-128"/>
                </a:rPr>
                <a:t>80%</a:t>
              </a:r>
            </a:p>
          </p:txBody>
        </p:sp>
      </p:grpSp>
      <p:grpSp>
        <p:nvGrpSpPr>
          <p:cNvPr id="249" name="Group 248"/>
          <p:cNvGrpSpPr>
            <a:grpSpLocks/>
          </p:cNvGrpSpPr>
          <p:nvPr/>
        </p:nvGrpSpPr>
        <p:grpSpPr bwMode="auto">
          <a:xfrm>
            <a:off x="8114880" y="3362677"/>
            <a:ext cx="312127" cy="149143"/>
            <a:chOff x="8777984" y="4490702"/>
            <a:chExt cx="415852" cy="161231"/>
          </a:xfrm>
        </p:grpSpPr>
        <p:sp>
          <p:nvSpPr>
            <p:cNvPr id="250" name="Shape 4751"/>
            <p:cNvSpPr>
              <a:spLocks/>
            </p:cNvSpPr>
            <p:nvPr/>
          </p:nvSpPr>
          <p:spPr bwMode="auto">
            <a:xfrm rot="-5400000">
              <a:off x="9103179" y="4511286"/>
              <a:ext cx="90658" cy="906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6892" tIns="46892" rIns="46892" bIns="46892" anchor="ctr"/>
            <a:lstStyle/>
            <a:p>
              <a:pPr eaLnBrk="0" fontAlgn="base" hangingPunct="0">
                <a:spcBef>
                  <a:spcPct val="0"/>
                </a:spcBef>
                <a:spcAft>
                  <a:spcPct val="0"/>
                </a:spcAft>
              </a:pPr>
              <a:endParaRPr lang="en-US" sz="1800" kern="1200">
                <a:solidFill>
                  <a:prstClr val="black"/>
                </a:solidFill>
                <a:latin typeface="Calibri" pitchFamily="34" charset="0"/>
                <a:ea typeface="MS PGothic" pitchFamily="34" charset="-128"/>
              </a:endParaRPr>
            </a:p>
          </p:txBody>
        </p:sp>
        <p:sp>
          <p:nvSpPr>
            <p:cNvPr id="251" name="TextBox 250"/>
            <p:cNvSpPr txBox="1"/>
            <p:nvPr/>
          </p:nvSpPr>
          <p:spPr>
            <a:xfrm>
              <a:off x="8777984" y="4490702"/>
              <a:ext cx="322140" cy="161231"/>
            </a:xfrm>
            <a:prstGeom prst="rect">
              <a:avLst/>
            </a:prstGeom>
            <a:noFill/>
          </p:spPr>
          <p:txBody>
            <a:bodyPr lIns="0" tIns="0" rIns="0" bIns="0">
              <a:spAutoFit/>
            </a:bodyPr>
            <a:lstStyle/>
            <a:p>
              <a:pPr eaLnBrk="0" fontAlgn="base" hangingPunct="0">
                <a:spcBef>
                  <a:spcPct val="0"/>
                </a:spcBef>
                <a:spcAft>
                  <a:spcPct val="0"/>
                </a:spcAft>
                <a:defRPr/>
              </a:pPr>
              <a:r>
                <a:rPr lang="en-GB" sz="969" kern="1200" dirty="0" smtClean="0">
                  <a:solidFill>
                    <a:prstClr val="white"/>
                  </a:solidFill>
                  <a:latin typeface="Calibri" pitchFamily="34" charset="0"/>
                  <a:ea typeface="MS PGothic" pitchFamily="34" charset="-128"/>
                </a:rPr>
                <a:t>90%</a:t>
              </a:r>
              <a:endParaRPr lang="en-GB" sz="969" kern="1200" dirty="0">
                <a:solidFill>
                  <a:prstClr val="white"/>
                </a:solidFill>
                <a:latin typeface="Calibri" pitchFamily="34" charset="0"/>
                <a:ea typeface="MS PGothic" pitchFamily="34" charset="-128"/>
              </a:endParaRPr>
            </a:p>
          </p:txBody>
        </p:sp>
      </p:grpSp>
      <p:grpSp>
        <p:nvGrpSpPr>
          <p:cNvPr id="252" name="Group 251"/>
          <p:cNvGrpSpPr>
            <a:grpSpLocks/>
          </p:cNvGrpSpPr>
          <p:nvPr/>
        </p:nvGrpSpPr>
        <p:grpSpPr bwMode="auto">
          <a:xfrm>
            <a:off x="7645689" y="4027025"/>
            <a:ext cx="309197" cy="149143"/>
            <a:chOff x="9258644" y="5237184"/>
            <a:chExt cx="412189" cy="161231"/>
          </a:xfrm>
        </p:grpSpPr>
        <p:sp>
          <p:nvSpPr>
            <p:cNvPr id="253" name="Shape 4754"/>
            <p:cNvSpPr>
              <a:spLocks/>
            </p:cNvSpPr>
            <p:nvPr/>
          </p:nvSpPr>
          <p:spPr bwMode="auto">
            <a:xfrm rot="-5400000">
              <a:off x="9580176" y="5272983"/>
              <a:ext cx="90658" cy="906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6892" tIns="46892" rIns="46892" bIns="46892" anchor="ctr"/>
            <a:lstStyle/>
            <a:p>
              <a:pPr eaLnBrk="0" fontAlgn="base" hangingPunct="0">
                <a:spcBef>
                  <a:spcPct val="0"/>
                </a:spcBef>
                <a:spcAft>
                  <a:spcPct val="0"/>
                </a:spcAft>
              </a:pPr>
              <a:endParaRPr lang="en-US" sz="1800" kern="1200">
                <a:solidFill>
                  <a:prstClr val="black"/>
                </a:solidFill>
                <a:latin typeface="Calibri" pitchFamily="34" charset="0"/>
                <a:ea typeface="MS PGothic" pitchFamily="34" charset="-128"/>
              </a:endParaRPr>
            </a:p>
          </p:txBody>
        </p:sp>
        <p:sp>
          <p:nvSpPr>
            <p:cNvPr id="254" name="TextBox 253"/>
            <p:cNvSpPr txBox="1"/>
            <p:nvPr/>
          </p:nvSpPr>
          <p:spPr>
            <a:xfrm>
              <a:off x="9258644" y="5237184"/>
              <a:ext cx="322328" cy="161231"/>
            </a:xfrm>
            <a:prstGeom prst="rect">
              <a:avLst/>
            </a:prstGeom>
            <a:noFill/>
          </p:spPr>
          <p:txBody>
            <a:bodyPr lIns="0" tIns="0" rIns="0" bIns="0">
              <a:spAutoFit/>
            </a:bodyPr>
            <a:lstStyle/>
            <a:p>
              <a:pPr eaLnBrk="0" fontAlgn="base" hangingPunct="0">
                <a:spcBef>
                  <a:spcPct val="0"/>
                </a:spcBef>
                <a:spcAft>
                  <a:spcPct val="0"/>
                </a:spcAft>
                <a:defRPr/>
              </a:pPr>
              <a:r>
                <a:rPr lang="en-GB" sz="969" kern="1200" dirty="0">
                  <a:solidFill>
                    <a:prstClr val="white"/>
                  </a:solidFill>
                  <a:latin typeface="Calibri" pitchFamily="34" charset="0"/>
                  <a:ea typeface="MS PGothic" pitchFamily="34" charset="-128"/>
                </a:rPr>
                <a:t>70%</a:t>
              </a:r>
            </a:p>
          </p:txBody>
        </p:sp>
      </p:grpSp>
      <p:grpSp>
        <p:nvGrpSpPr>
          <p:cNvPr id="255" name="Group 254"/>
          <p:cNvGrpSpPr>
            <a:grpSpLocks/>
          </p:cNvGrpSpPr>
          <p:nvPr/>
        </p:nvGrpSpPr>
        <p:grpSpPr bwMode="auto">
          <a:xfrm>
            <a:off x="6304180" y="4629299"/>
            <a:ext cx="2382715" cy="284285"/>
            <a:chOff x="7471964" y="5164623"/>
            <a:chExt cx="3176216" cy="307379"/>
          </a:xfrm>
        </p:grpSpPr>
        <p:sp>
          <p:nvSpPr>
            <p:cNvPr id="256" name="Shape 4719"/>
            <p:cNvSpPr>
              <a:spLocks noChangeArrowheads="1"/>
            </p:cNvSpPr>
            <p:nvPr/>
          </p:nvSpPr>
          <p:spPr bwMode="auto">
            <a:xfrm>
              <a:off x="7471964"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57" name="Shape 4720"/>
            <p:cNvSpPr>
              <a:spLocks noChangeArrowheads="1"/>
            </p:cNvSpPr>
            <p:nvPr/>
          </p:nvSpPr>
          <p:spPr bwMode="auto">
            <a:xfrm>
              <a:off x="7636845"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58" name="Shape 4721"/>
            <p:cNvSpPr>
              <a:spLocks noChangeArrowheads="1"/>
            </p:cNvSpPr>
            <p:nvPr/>
          </p:nvSpPr>
          <p:spPr bwMode="auto">
            <a:xfrm>
              <a:off x="7798859"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59" name="Shape 4722"/>
            <p:cNvSpPr>
              <a:spLocks noChangeArrowheads="1"/>
            </p:cNvSpPr>
            <p:nvPr/>
          </p:nvSpPr>
          <p:spPr bwMode="auto">
            <a:xfrm>
              <a:off x="7963741"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0" name="Shape 4723"/>
            <p:cNvSpPr>
              <a:spLocks noChangeArrowheads="1"/>
            </p:cNvSpPr>
            <p:nvPr/>
          </p:nvSpPr>
          <p:spPr bwMode="auto">
            <a:xfrm>
              <a:off x="8111729"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1" name="Shape 4724"/>
            <p:cNvSpPr>
              <a:spLocks noChangeArrowheads="1"/>
            </p:cNvSpPr>
            <p:nvPr/>
          </p:nvSpPr>
          <p:spPr bwMode="auto">
            <a:xfrm>
              <a:off x="8276611"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2" name="Shape 4725"/>
            <p:cNvSpPr>
              <a:spLocks noChangeArrowheads="1"/>
            </p:cNvSpPr>
            <p:nvPr/>
          </p:nvSpPr>
          <p:spPr bwMode="auto">
            <a:xfrm>
              <a:off x="8438625"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3" name="Shape 4726"/>
            <p:cNvSpPr>
              <a:spLocks noChangeArrowheads="1"/>
            </p:cNvSpPr>
            <p:nvPr/>
          </p:nvSpPr>
          <p:spPr bwMode="auto">
            <a:xfrm>
              <a:off x="8603507"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4" name="Shape 4727"/>
            <p:cNvSpPr>
              <a:spLocks noChangeArrowheads="1"/>
            </p:cNvSpPr>
            <p:nvPr/>
          </p:nvSpPr>
          <p:spPr bwMode="auto">
            <a:xfrm>
              <a:off x="8765520"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5" name="Shape 4728"/>
            <p:cNvSpPr>
              <a:spLocks noChangeArrowheads="1"/>
            </p:cNvSpPr>
            <p:nvPr/>
          </p:nvSpPr>
          <p:spPr bwMode="auto">
            <a:xfrm>
              <a:off x="8930402"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6" name="Shape 4729"/>
            <p:cNvSpPr>
              <a:spLocks noChangeArrowheads="1"/>
            </p:cNvSpPr>
            <p:nvPr/>
          </p:nvSpPr>
          <p:spPr bwMode="auto">
            <a:xfrm>
              <a:off x="9092416"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7" name="Shape 4730"/>
            <p:cNvSpPr>
              <a:spLocks noChangeArrowheads="1"/>
            </p:cNvSpPr>
            <p:nvPr/>
          </p:nvSpPr>
          <p:spPr bwMode="auto">
            <a:xfrm>
              <a:off x="9257298"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8" name="Shape 4731"/>
            <p:cNvSpPr>
              <a:spLocks noChangeArrowheads="1"/>
            </p:cNvSpPr>
            <p:nvPr/>
          </p:nvSpPr>
          <p:spPr bwMode="auto">
            <a:xfrm>
              <a:off x="9405286"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69" name="Shape 4732"/>
            <p:cNvSpPr>
              <a:spLocks noChangeArrowheads="1"/>
            </p:cNvSpPr>
            <p:nvPr/>
          </p:nvSpPr>
          <p:spPr bwMode="auto">
            <a:xfrm>
              <a:off x="9570168"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0" name="Shape 4733"/>
            <p:cNvSpPr>
              <a:spLocks noChangeArrowheads="1"/>
            </p:cNvSpPr>
            <p:nvPr/>
          </p:nvSpPr>
          <p:spPr bwMode="auto">
            <a:xfrm>
              <a:off x="9732181" y="5164623"/>
              <a:ext cx="99551"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1" name="Shape 4734"/>
            <p:cNvSpPr>
              <a:spLocks noChangeArrowheads="1"/>
            </p:cNvSpPr>
            <p:nvPr/>
          </p:nvSpPr>
          <p:spPr bwMode="auto">
            <a:xfrm>
              <a:off x="9897064"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2" name="Shape 4735"/>
            <p:cNvSpPr>
              <a:spLocks noChangeArrowheads="1"/>
            </p:cNvSpPr>
            <p:nvPr/>
          </p:nvSpPr>
          <p:spPr bwMode="auto">
            <a:xfrm>
              <a:off x="10056852" y="5164623"/>
              <a:ext cx="99550" cy="307379"/>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3" name="Shape 4736"/>
            <p:cNvSpPr>
              <a:spLocks noChangeArrowheads="1"/>
            </p:cNvSpPr>
            <p:nvPr/>
          </p:nvSpPr>
          <p:spPr bwMode="auto">
            <a:xfrm>
              <a:off x="10221734"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4" name="Shape 4737"/>
            <p:cNvSpPr>
              <a:spLocks noChangeArrowheads="1"/>
            </p:cNvSpPr>
            <p:nvPr/>
          </p:nvSpPr>
          <p:spPr bwMode="auto">
            <a:xfrm>
              <a:off x="10383748" y="5164623"/>
              <a:ext cx="99551"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5" name="Shape 4738"/>
            <p:cNvSpPr>
              <a:spLocks noChangeArrowheads="1"/>
            </p:cNvSpPr>
            <p:nvPr/>
          </p:nvSpPr>
          <p:spPr bwMode="auto">
            <a:xfrm>
              <a:off x="10548630" y="5164623"/>
              <a:ext cx="99550" cy="307378"/>
            </a:xfrm>
            <a:prstGeom prst="rect">
              <a:avLst/>
            </a:prstGeom>
            <a:solidFill>
              <a:srgbClr val="F1F1F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892" tIns="46892" rIns="46892" bIns="46892"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sp>
        <p:nvSpPr>
          <p:cNvPr id="276" name="Shape 4744"/>
          <p:cNvSpPr>
            <a:spLocks noChangeArrowheads="1"/>
          </p:cNvSpPr>
          <p:nvPr/>
        </p:nvSpPr>
        <p:spPr bwMode="auto">
          <a:xfrm>
            <a:off x="6309158" y="4626368"/>
            <a:ext cx="1378082" cy="284285"/>
          </a:xfrm>
          <a:prstGeom prst="rect">
            <a:avLst/>
          </a:prstGeom>
          <a:solidFill>
            <a:srgbClr val="A2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sp>
        <p:nvSpPr>
          <p:cNvPr id="277" name="TextBox 276"/>
          <p:cNvSpPr txBox="1"/>
          <p:nvPr/>
        </p:nvSpPr>
        <p:spPr>
          <a:xfrm>
            <a:off x="6318743" y="4453453"/>
            <a:ext cx="1753914" cy="149143"/>
          </a:xfrm>
          <a:prstGeom prst="rect">
            <a:avLst/>
          </a:prstGeom>
          <a:noFill/>
        </p:spPr>
        <p:txBody>
          <a:bodyPr wrap="square" lIns="0" tIns="0" rIns="0" bIns="0">
            <a:spAutoFit/>
          </a:bodyPr>
          <a:lstStyle/>
          <a:p>
            <a:pPr eaLnBrk="0" fontAlgn="base" hangingPunct="0">
              <a:spcBef>
                <a:spcPct val="0"/>
              </a:spcBef>
              <a:spcAft>
                <a:spcPct val="0"/>
              </a:spcAft>
              <a:defRPr/>
            </a:pPr>
            <a:r>
              <a:rPr lang="en-GB" sz="969" kern="1200" dirty="0" smtClean="0">
                <a:solidFill>
                  <a:prstClr val="black"/>
                </a:solidFill>
                <a:latin typeface="Calibri" pitchFamily="34" charset="0"/>
                <a:ea typeface="MS PGothic" pitchFamily="34" charset="-128"/>
              </a:rPr>
              <a:t>SALES LEADERSHIP EXPERIENCE</a:t>
            </a:r>
            <a:endParaRPr lang="en-GB" sz="969" kern="1200" dirty="0">
              <a:solidFill>
                <a:prstClr val="black"/>
              </a:solidFill>
              <a:latin typeface="Calibri" pitchFamily="34" charset="0"/>
              <a:ea typeface="MS PGothic" pitchFamily="34" charset="-128"/>
            </a:endParaRPr>
          </a:p>
        </p:txBody>
      </p:sp>
      <p:grpSp>
        <p:nvGrpSpPr>
          <p:cNvPr id="278" name="Group 277"/>
          <p:cNvGrpSpPr>
            <a:grpSpLocks/>
          </p:cNvGrpSpPr>
          <p:nvPr/>
        </p:nvGrpSpPr>
        <p:grpSpPr bwMode="auto">
          <a:xfrm>
            <a:off x="7381064" y="4696703"/>
            <a:ext cx="309197" cy="149143"/>
            <a:chOff x="9258644" y="5237184"/>
            <a:chExt cx="412189" cy="161231"/>
          </a:xfrm>
        </p:grpSpPr>
        <p:sp>
          <p:nvSpPr>
            <p:cNvPr id="279" name="Shape 4754"/>
            <p:cNvSpPr>
              <a:spLocks/>
            </p:cNvSpPr>
            <p:nvPr/>
          </p:nvSpPr>
          <p:spPr bwMode="auto">
            <a:xfrm rot="-5400000">
              <a:off x="9580176" y="5272983"/>
              <a:ext cx="90658" cy="906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6892" tIns="46892" rIns="46892" bIns="46892" anchor="ctr"/>
            <a:lstStyle/>
            <a:p>
              <a:pPr eaLnBrk="0" fontAlgn="base" hangingPunct="0">
                <a:spcBef>
                  <a:spcPct val="0"/>
                </a:spcBef>
                <a:spcAft>
                  <a:spcPct val="0"/>
                </a:spcAft>
              </a:pPr>
              <a:endParaRPr lang="en-US" sz="1800" kern="1200">
                <a:solidFill>
                  <a:prstClr val="black"/>
                </a:solidFill>
                <a:latin typeface="Calibri" pitchFamily="34" charset="0"/>
                <a:ea typeface="MS PGothic" pitchFamily="34" charset="-128"/>
              </a:endParaRPr>
            </a:p>
          </p:txBody>
        </p:sp>
        <p:sp>
          <p:nvSpPr>
            <p:cNvPr id="280" name="TextBox 279"/>
            <p:cNvSpPr txBox="1"/>
            <p:nvPr/>
          </p:nvSpPr>
          <p:spPr>
            <a:xfrm>
              <a:off x="9258644" y="5237184"/>
              <a:ext cx="322328" cy="161231"/>
            </a:xfrm>
            <a:prstGeom prst="rect">
              <a:avLst/>
            </a:prstGeom>
            <a:noFill/>
          </p:spPr>
          <p:txBody>
            <a:bodyPr lIns="0" tIns="0" rIns="0" bIns="0">
              <a:spAutoFit/>
            </a:bodyPr>
            <a:lstStyle/>
            <a:p>
              <a:pPr eaLnBrk="0" fontAlgn="base" hangingPunct="0">
                <a:spcBef>
                  <a:spcPct val="0"/>
                </a:spcBef>
                <a:spcAft>
                  <a:spcPct val="0"/>
                </a:spcAft>
                <a:defRPr/>
              </a:pPr>
              <a:r>
                <a:rPr lang="en-GB" sz="969" kern="1200" smtClean="0">
                  <a:solidFill>
                    <a:prstClr val="white"/>
                  </a:solidFill>
                  <a:latin typeface="Calibri" pitchFamily="34" charset="0"/>
                  <a:ea typeface="MS PGothic" pitchFamily="34" charset="-128"/>
                </a:rPr>
                <a:t>70</a:t>
              </a:r>
              <a:r>
                <a:rPr lang="en-GB" sz="969" kern="1200" dirty="0" smtClean="0">
                  <a:solidFill>
                    <a:prstClr val="white"/>
                  </a:solidFill>
                  <a:latin typeface="Calibri" pitchFamily="34" charset="0"/>
                  <a:ea typeface="MS PGothic" pitchFamily="34" charset="-128"/>
                </a:rPr>
                <a:t>%</a:t>
              </a:r>
              <a:endParaRPr lang="en-GB" sz="969" kern="1200" dirty="0">
                <a:solidFill>
                  <a:prstClr val="white"/>
                </a:solidFill>
                <a:latin typeface="Calibri" pitchFamily="34" charset="0"/>
                <a:ea typeface="MS PGothic" pitchFamily="34" charset="-128"/>
              </a:endParaRPr>
            </a:p>
          </p:txBody>
        </p:sp>
      </p:grpSp>
      <p:sp>
        <p:nvSpPr>
          <p:cNvPr id="281" name="Shape 4743"/>
          <p:cNvSpPr>
            <a:spLocks noChangeArrowheads="1"/>
          </p:cNvSpPr>
          <p:nvPr/>
        </p:nvSpPr>
        <p:spPr bwMode="auto">
          <a:xfrm>
            <a:off x="6309174" y="1957045"/>
            <a:ext cx="2219439" cy="284285"/>
          </a:xfrm>
          <a:prstGeom prst="rect">
            <a:avLst/>
          </a:prstGeom>
          <a:solidFill>
            <a:srgbClr val="A200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0" fontAlgn="base" hangingPunct="0">
              <a:spcBef>
                <a:spcPct val="0"/>
              </a:spcBef>
              <a:spcAft>
                <a:spcPct val="0"/>
              </a:spcAft>
            </a:pPr>
            <a:endParaRPr lang="x-none" altLang="x-none" sz="3692" kern="1200">
              <a:solidFill>
                <a:srgbClr val="FFFFFF"/>
              </a:solidFill>
              <a:latin typeface="Helvetica Light" charset="0"/>
              <a:sym typeface="Helvetica Light" charset="0"/>
            </a:endParaRPr>
          </a:p>
        </p:txBody>
      </p:sp>
      <p:grpSp>
        <p:nvGrpSpPr>
          <p:cNvPr id="282" name="Group 281"/>
          <p:cNvGrpSpPr>
            <a:grpSpLocks/>
          </p:cNvGrpSpPr>
          <p:nvPr/>
        </p:nvGrpSpPr>
        <p:grpSpPr bwMode="auto">
          <a:xfrm>
            <a:off x="8216482" y="2039100"/>
            <a:ext cx="312127" cy="149143"/>
            <a:chOff x="8777984" y="4490702"/>
            <a:chExt cx="415852" cy="161231"/>
          </a:xfrm>
        </p:grpSpPr>
        <p:sp>
          <p:nvSpPr>
            <p:cNvPr id="283" name="Shape 4751"/>
            <p:cNvSpPr>
              <a:spLocks/>
            </p:cNvSpPr>
            <p:nvPr/>
          </p:nvSpPr>
          <p:spPr bwMode="auto">
            <a:xfrm rot="-5400000">
              <a:off x="9103179" y="4511286"/>
              <a:ext cx="90658" cy="906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lnTo>
                    <a:pt x="21600" y="21600"/>
                  </a:lnTo>
                  <a:lnTo>
                    <a:pt x="0" y="21600"/>
                  </a:lnTo>
                  <a:lnTo>
                    <a:pt x="10800" y="0"/>
                  </a:ln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46892" tIns="46892" rIns="46892" bIns="46892" anchor="ctr"/>
            <a:lstStyle/>
            <a:p>
              <a:pPr eaLnBrk="0" fontAlgn="base" hangingPunct="0">
                <a:spcBef>
                  <a:spcPct val="0"/>
                </a:spcBef>
                <a:spcAft>
                  <a:spcPct val="0"/>
                </a:spcAft>
              </a:pPr>
              <a:endParaRPr lang="en-US" sz="1800" kern="1200">
                <a:solidFill>
                  <a:prstClr val="black"/>
                </a:solidFill>
                <a:latin typeface="Calibri" pitchFamily="34" charset="0"/>
                <a:ea typeface="MS PGothic" pitchFamily="34" charset="-128"/>
              </a:endParaRPr>
            </a:p>
          </p:txBody>
        </p:sp>
        <p:sp>
          <p:nvSpPr>
            <p:cNvPr id="284" name="TextBox 283"/>
            <p:cNvSpPr txBox="1"/>
            <p:nvPr/>
          </p:nvSpPr>
          <p:spPr>
            <a:xfrm>
              <a:off x="8777984" y="4490702"/>
              <a:ext cx="322140" cy="161231"/>
            </a:xfrm>
            <a:prstGeom prst="rect">
              <a:avLst/>
            </a:prstGeom>
            <a:noFill/>
          </p:spPr>
          <p:txBody>
            <a:bodyPr lIns="0" tIns="0" rIns="0" bIns="0">
              <a:spAutoFit/>
            </a:bodyPr>
            <a:lstStyle/>
            <a:p>
              <a:pPr eaLnBrk="0" fontAlgn="base" hangingPunct="0">
                <a:spcBef>
                  <a:spcPct val="0"/>
                </a:spcBef>
                <a:spcAft>
                  <a:spcPct val="0"/>
                </a:spcAft>
                <a:defRPr/>
              </a:pPr>
              <a:r>
                <a:rPr lang="en-GB" sz="969" kern="1200" dirty="0" smtClean="0">
                  <a:solidFill>
                    <a:prstClr val="white"/>
                  </a:solidFill>
                  <a:latin typeface="Calibri" pitchFamily="34" charset="0"/>
                  <a:ea typeface="MS PGothic" pitchFamily="34" charset="-128"/>
                </a:rPr>
                <a:t>92%</a:t>
              </a:r>
              <a:endParaRPr lang="en-GB" sz="969" kern="1200" dirty="0">
                <a:solidFill>
                  <a:prstClr val="white"/>
                </a:solidFill>
                <a:latin typeface="Calibri" pitchFamily="34" charset="0"/>
                <a:ea typeface="MS PGothic" pitchFamily="34" charset="-128"/>
              </a:endParaRPr>
            </a:p>
          </p:txBody>
        </p:sp>
      </p:grpSp>
      <p:pic>
        <p:nvPicPr>
          <p:cNvPr id="154" name="Shape 422" descr="Screen Shot 2017-06-29 at 6.42.08 PM.png"/>
          <p:cNvPicPr preferRelativeResize="0"/>
          <p:nvPr/>
        </p:nvPicPr>
        <p:blipFill>
          <a:blip r:embed="rId9">
            <a:clrChange>
              <a:clrFrom>
                <a:srgbClr val="FFFFFF"/>
              </a:clrFrom>
              <a:clrTo>
                <a:srgbClr val="FFFFFF">
                  <a:alpha val="0"/>
                </a:srgbClr>
              </a:clrTo>
            </a:clrChange>
            <a:alphaModFix/>
          </a:blip>
          <a:stretch>
            <a:fillRect/>
          </a:stretch>
        </p:blipFill>
        <p:spPr>
          <a:xfrm>
            <a:off x="7202701" y="5721840"/>
            <a:ext cx="980445" cy="278594"/>
          </a:xfrm>
          <a:prstGeom prst="rect">
            <a:avLst/>
          </a:prstGeom>
          <a:noFill/>
          <a:ln>
            <a:noFill/>
          </a:ln>
        </p:spPr>
      </p:pic>
      <p:pic>
        <p:nvPicPr>
          <p:cNvPr id="4" name="Picture 3" descr="logo-marketing-nation-speaker.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34638" y="5652228"/>
            <a:ext cx="1004872" cy="544306"/>
          </a:xfrm>
          <a:prstGeom prst="rect">
            <a:avLst/>
          </a:prstGeom>
        </p:spPr>
      </p:pic>
      <p:pic>
        <p:nvPicPr>
          <p:cNvPr id="5" name="Picture 4"/>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2213" y="5652094"/>
            <a:ext cx="578554" cy="543198"/>
          </a:xfrm>
          <a:prstGeom prst="rect">
            <a:avLst/>
          </a:prstGeom>
        </p:spPr>
      </p:pic>
      <p:pic>
        <p:nvPicPr>
          <p:cNvPr id="152" name="Picture 2" descr="Z:\Inga Romanoff\Design Files\icon2.jp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34695" y="2028297"/>
            <a:ext cx="1505474" cy="1475862"/>
          </a:xfrm>
          <a:prstGeom prst="ellipse">
            <a:avLst/>
          </a:prstGeom>
          <a:noFill/>
          <a:effectLst>
            <a:outerShdw blurRad="50800" dist="38100" dir="2700000" algn="tl" rotWithShape="0">
              <a:prstClr val="black">
                <a:alpha val="40000"/>
              </a:prstClr>
            </a:outerShdw>
          </a:effectLst>
          <a:extLst/>
        </p:spPr>
      </p:pic>
      <p:pic>
        <p:nvPicPr>
          <p:cNvPr id="153" name="Picture 152" descr="logo-launchpoint-gold.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90470" y="4120367"/>
            <a:ext cx="1643466" cy="821734"/>
          </a:xfrm>
          <a:prstGeom prst="rect">
            <a:avLst/>
          </a:prstGeom>
        </p:spPr>
      </p:pic>
    </p:spTree>
    <p:extLst>
      <p:ext uri="{BB962C8B-B14F-4D97-AF65-F5344CB8AC3E}">
        <p14:creationId xmlns:p14="http://schemas.microsoft.com/office/powerpoint/2010/main" val="244983143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20</a:t>
            </a:fld>
            <a:endParaRPr lang="en-US" altLang="x-none" sz="923">
              <a:solidFill>
                <a:prstClr val="white"/>
              </a:solidFill>
            </a:endParaRPr>
          </a:p>
        </p:txBody>
      </p:sp>
      <p:sp>
        <p:nvSpPr>
          <p:cNvPr id="3" name="Rectangle 2"/>
          <p:cNvSpPr/>
          <p:nvPr/>
        </p:nvSpPr>
        <p:spPr>
          <a:xfrm>
            <a:off x="432311" y="846836"/>
            <a:ext cx="6004103" cy="1754327"/>
          </a:xfrm>
          <a:prstGeom prst="rect">
            <a:avLst/>
          </a:prstGeom>
        </p:spPr>
        <p:txBody>
          <a:bodyPr wrap="square">
            <a:spAutoFit/>
          </a:bodyPr>
          <a:lstStyle/>
          <a:p>
            <a:r>
              <a:rPr lang="en-US" b="1" dirty="0">
                <a:solidFill>
                  <a:srgbClr val="000000"/>
                </a:solidFill>
              </a:rPr>
              <a:t>Attribution Example 1</a:t>
            </a:r>
          </a:p>
          <a:p>
            <a:endParaRPr lang="en-US" dirty="0">
              <a:solidFill>
                <a:srgbClr val="000000"/>
              </a:solidFill>
            </a:endParaRPr>
          </a:p>
          <a:p>
            <a:pPr marL="285750" indent="-285750">
              <a:buFont typeface="Arial"/>
              <a:buChar char="•"/>
            </a:pPr>
            <a:r>
              <a:rPr lang="en-US" dirty="0">
                <a:solidFill>
                  <a:srgbClr val="000000"/>
                </a:solidFill>
              </a:rPr>
              <a:t>April 11 | Fred is acquired by (Tradeshow)</a:t>
            </a:r>
          </a:p>
          <a:p>
            <a:pPr marL="285750" indent="-285750">
              <a:buFont typeface="Arial"/>
              <a:buChar char="•"/>
            </a:pPr>
            <a:r>
              <a:rPr lang="en-US" dirty="0">
                <a:solidFill>
                  <a:srgbClr val="000000"/>
                </a:solidFill>
              </a:rPr>
              <a:t>April 15 | Margo attends (Webinar) -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22 | Fred is associated (role) to the opportunity</a:t>
            </a:r>
          </a:p>
          <a:p>
            <a:pPr marL="285750" indent="-285750">
              <a:buFont typeface="Arial"/>
              <a:buChar char="•"/>
            </a:pPr>
            <a:r>
              <a:rPr lang="en-US" dirty="0">
                <a:solidFill>
                  <a:srgbClr val="000000"/>
                </a:solidFill>
              </a:rPr>
              <a:t>April 22 | Opportunity is created for $3,000</a:t>
            </a:r>
          </a:p>
        </p:txBody>
      </p:sp>
      <p:graphicFrame>
        <p:nvGraphicFramePr>
          <p:cNvPr id="4" name="Table 3"/>
          <p:cNvGraphicFramePr>
            <a:graphicFrameLocks noGrp="1"/>
          </p:cNvGraphicFramePr>
          <p:nvPr>
            <p:extLst>
              <p:ext uri="{D42A27DB-BD31-4B8C-83A1-F6EECF244321}">
                <p14:modId xmlns:p14="http://schemas.microsoft.com/office/powerpoint/2010/main" val="2285186348"/>
              </p:ext>
            </p:extLst>
          </p:nvPr>
        </p:nvGraphicFramePr>
        <p:xfrm>
          <a:off x="579992" y="3078788"/>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(Tradeshow)</a:t>
                      </a:r>
                      <a:endParaRPr lang="en-US" dirty="0"/>
                    </a:p>
                  </a:txBody>
                  <a:tcPr/>
                </a:tc>
                <a:tc>
                  <a:txBody>
                    <a:bodyPr/>
                    <a:lstStyle/>
                    <a:p>
                      <a:r>
                        <a:rPr lang="en-US" dirty="0" smtClean="0"/>
                        <a:t>(Webinar)</a:t>
                      </a:r>
                      <a:endParaRPr lang="en-US" dirty="0"/>
                    </a:p>
                  </a:txBody>
                  <a:tcPr/>
                </a:tc>
              </a:tr>
              <a:tr h="370840">
                <a:tc>
                  <a:txBody>
                    <a:bodyPr/>
                    <a:lstStyle/>
                    <a:p>
                      <a:r>
                        <a:rPr lang="en-US" dirty="0" smtClean="0"/>
                        <a:t>(FT) Oppty Created</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r>
              <a:tr h="370840">
                <a:tc>
                  <a:txBody>
                    <a:bodyPr/>
                    <a:lstStyle/>
                    <a:p>
                      <a:r>
                        <a:rPr lang="en-US" dirty="0" smtClean="0"/>
                        <a:t>(FT) Pipeline</a:t>
                      </a:r>
                      <a:r>
                        <a:rPr lang="en-US" baseline="0" dirty="0" smtClean="0"/>
                        <a:t> Created</a:t>
                      </a:r>
                      <a:endParaRPr lang="en-US" dirty="0"/>
                    </a:p>
                  </a:txBody>
                  <a:tcPr/>
                </a:tc>
                <a:tc>
                  <a:txBody>
                    <a:bodyPr/>
                    <a:lstStyle/>
                    <a:p>
                      <a:r>
                        <a:rPr lang="en-US" dirty="0" smtClean="0"/>
                        <a:t>$3,000</a:t>
                      </a:r>
                      <a:endParaRPr lang="en-US" dirty="0"/>
                    </a:p>
                  </a:txBody>
                  <a:tcPr/>
                </a:tc>
                <a:tc>
                  <a:txBody>
                    <a:bodyPr/>
                    <a:lstStyle/>
                    <a:p>
                      <a:r>
                        <a:rPr lang="en-US" dirty="0" smtClean="0"/>
                        <a:t>-</a:t>
                      </a:r>
                      <a:endParaRPr lang="en-US" dirty="0"/>
                    </a:p>
                  </a:txBody>
                  <a:tcPr/>
                </a:tc>
              </a:tr>
              <a:tr h="370840">
                <a:tc>
                  <a:txBody>
                    <a:bodyPr/>
                    <a:lstStyle/>
                    <a:p>
                      <a:r>
                        <a:rPr lang="en-US" dirty="0" smtClean="0"/>
                        <a:t>(FT)</a:t>
                      </a:r>
                      <a:r>
                        <a:rPr lang="en-US" baseline="0" dirty="0" smtClean="0"/>
                        <a:t> Oppty Won</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r h="370840">
                <a:tc>
                  <a:txBody>
                    <a:bodyPr/>
                    <a:lstStyle/>
                    <a:p>
                      <a:r>
                        <a:rPr lang="en-US" dirty="0" smtClean="0"/>
                        <a:t>(FT) Revenue Won</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
        <p:nvSpPr>
          <p:cNvPr id="2" name="Rectangle 1"/>
          <p:cNvSpPr/>
          <p:nvPr/>
        </p:nvSpPr>
        <p:spPr>
          <a:xfrm>
            <a:off x="580020" y="2746664"/>
            <a:ext cx="1005403" cy="369332"/>
          </a:xfrm>
          <a:prstGeom prst="rect">
            <a:avLst/>
          </a:prstGeom>
        </p:spPr>
        <p:txBody>
          <a:bodyPr wrap="none">
            <a:spAutoFit/>
          </a:bodyPr>
          <a:lstStyle/>
          <a:p>
            <a:r>
              <a:rPr lang="en-US" b="1" dirty="0" smtClean="0">
                <a:solidFill>
                  <a:srgbClr val="000000"/>
                </a:solidFill>
              </a:rPr>
              <a:t>Answers</a:t>
            </a:r>
            <a:endParaRPr lang="en-US" dirty="0">
              <a:solidFill>
                <a:srgbClr val="000000"/>
              </a:solidFill>
            </a:endParaRPr>
          </a:p>
        </p:txBody>
      </p:sp>
      <p:sp>
        <p:nvSpPr>
          <p:cNvPr id="6" name="Rectangle 5"/>
          <p:cNvSpPr/>
          <p:nvPr/>
        </p:nvSpPr>
        <p:spPr>
          <a:xfrm>
            <a:off x="466640" y="5244918"/>
            <a:ext cx="844135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solidFill>
                  <a:srgbClr val="FFFFFF"/>
                </a:solidFill>
                <a:latin typeface="Arial"/>
              </a:rPr>
              <a:t>The reason the Tradeshow received all credit is because Margo was not associated with a role in the opportunity. No role, no credit.</a:t>
            </a:r>
          </a:p>
        </p:txBody>
      </p:sp>
    </p:spTree>
    <p:extLst>
      <p:ext uri="{BB962C8B-B14F-4D97-AF65-F5344CB8AC3E}">
        <p14:creationId xmlns:p14="http://schemas.microsoft.com/office/powerpoint/2010/main" val="3317595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21</a:t>
            </a:fld>
            <a:endParaRPr lang="en-US" altLang="x-none" sz="923">
              <a:solidFill>
                <a:prstClr val="white"/>
              </a:solidFill>
            </a:endParaRPr>
          </a:p>
        </p:txBody>
      </p:sp>
      <p:sp>
        <p:nvSpPr>
          <p:cNvPr id="3" name="Rectangle 2"/>
          <p:cNvSpPr/>
          <p:nvPr/>
        </p:nvSpPr>
        <p:spPr>
          <a:xfrm>
            <a:off x="432311" y="846836"/>
            <a:ext cx="6999603" cy="3139321"/>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2</a:t>
            </a:r>
            <a:endParaRPr lang="en-US" b="1" dirty="0">
              <a:solidFill>
                <a:srgbClr val="000000"/>
              </a:solidFill>
            </a:endParaRPr>
          </a:p>
          <a:p>
            <a:r>
              <a:rPr lang="en-US" dirty="0">
                <a:solidFill>
                  <a:srgbClr val="000000"/>
                </a:solidFill>
              </a:rPr>
              <a:t>Read the following scenario and try to determine the numbers that should be in the grid.</a:t>
            </a:r>
          </a:p>
          <a:p>
            <a:endParaRPr lang="en-US" dirty="0">
              <a:solidFill>
                <a:srgbClr val="000000"/>
              </a:solidFill>
            </a:endParaRPr>
          </a:p>
          <a:p>
            <a:pPr marL="285750" indent="-285750">
              <a:buFont typeface="Arial"/>
              <a:buChar char="•"/>
            </a:pPr>
            <a:r>
              <a:rPr lang="en-US" dirty="0">
                <a:solidFill>
                  <a:srgbClr val="000000"/>
                </a:solidFill>
              </a:rPr>
              <a:t>April 11 | Bill is acquired by (Tradeshow)</a:t>
            </a:r>
          </a:p>
          <a:p>
            <a:pPr marL="285750" indent="-285750">
              <a:buFont typeface="Arial"/>
              <a:buChar char="•"/>
            </a:pPr>
            <a:r>
              <a:rPr lang="en-US" dirty="0">
                <a:solidFill>
                  <a:srgbClr val="000000"/>
                </a:solidFill>
              </a:rPr>
              <a:t>April 15 | Joan is acquired by (Webinar)</a:t>
            </a:r>
          </a:p>
          <a:p>
            <a:pPr marL="285750" indent="-285750">
              <a:buFont typeface="Arial"/>
              <a:buChar char="•"/>
            </a:pPr>
            <a:r>
              <a:rPr lang="en-US" dirty="0">
                <a:solidFill>
                  <a:srgbClr val="000000"/>
                </a:solidFill>
              </a:rPr>
              <a:t>April 22 | (Opportunity 1) created for $6,000</a:t>
            </a:r>
          </a:p>
          <a:p>
            <a:pPr marL="285750" indent="-285750">
              <a:buFont typeface="Arial"/>
              <a:buChar char="•"/>
            </a:pPr>
            <a:r>
              <a:rPr lang="en-US" dirty="0">
                <a:solidFill>
                  <a:srgbClr val="000000"/>
                </a:solidFill>
              </a:rPr>
              <a:t>April 24 | (Opportunity 2) created for $10,000</a:t>
            </a:r>
          </a:p>
          <a:p>
            <a:pPr marL="285750" indent="-285750">
              <a:buFont typeface="Arial"/>
              <a:buChar char="•"/>
            </a:pPr>
            <a:r>
              <a:rPr lang="en-US" dirty="0">
                <a:solidFill>
                  <a:srgbClr val="000000"/>
                </a:solidFill>
              </a:rPr>
              <a:t>April 25 | Bill and Joan are associated with </a:t>
            </a:r>
            <a:r>
              <a:rPr lang="en-US" dirty="0" smtClean="0">
                <a:solidFill>
                  <a:srgbClr val="000000"/>
                </a:solidFill>
              </a:rPr>
              <a:t>roles to</a:t>
            </a:r>
            <a:r>
              <a:rPr lang="en-US" dirty="0">
                <a:solidFill>
                  <a:srgbClr val="000000"/>
                </a:solidFill>
              </a:rPr>
              <a:t> </a:t>
            </a:r>
            <a:r>
              <a:rPr lang="en-US" b="1" dirty="0">
                <a:solidFill>
                  <a:srgbClr val="000000"/>
                </a:solidFill>
              </a:rPr>
              <a:t>BOTH </a:t>
            </a:r>
            <a:r>
              <a:rPr lang="en-US" dirty="0" err="1" smtClean="0">
                <a:solidFill>
                  <a:srgbClr val="000000"/>
                </a:solidFill>
              </a:rPr>
              <a:t>Opptys</a:t>
            </a:r>
            <a:endParaRPr lang="en-US" dirty="0">
              <a:solidFill>
                <a:srgbClr val="000000"/>
              </a:solidFill>
            </a:endParaRPr>
          </a:p>
          <a:p>
            <a:pPr marL="285750" indent="-285750">
              <a:buFont typeface="Arial"/>
              <a:buChar char="•"/>
            </a:pPr>
            <a:r>
              <a:rPr lang="en-US" dirty="0">
                <a:solidFill>
                  <a:srgbClr val="000000"/>
                </a:solidFill>
              </a:rPr>
              <a:t>April 29 | (Opportunity 1) is Closed-Won</a:t>
            </a:r>
          </a:p>
          <a:p>
            <a:pPr marL="285750" indent="-285750">
              <a:buFont typeface="Arial"/>
              <a:buChar char="•"/>
            </a:pP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6767653"/>
              </p:ext>
            </p:extLst>
          </p:nvPr>
        </p:nvGraphicFramePr>
        <p:xfrm>
          <a:off x="528500" y="4005484"/>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(Tradeshow)</a:t>
                      </a:r>
                      <a:endParaRPr lang="en-US" dirty="0"/>
                    </a:p>
                  </a:txBody>
                  <a:tcPr/>
                </a:tc>
                <a:tc>
                  <a:txBody>
                    <a:bodyPr/>
                    <a:lstStyle/>
                    <a:p>
                      <a:r>
                        <a:rPr lang="en-US" dirty="0" smtClean="0"/>
                        <a:t>(Webinar)</a:t>
                      </a:r>
                      <a:endParaRPr lang="en-US" dirty="0"/>
                    </a:p>
                  </a:txBody>
                  <a:tcPr/>
                </a:tc>
              </a:tr>
              <a:tr h="370840">
                <a:tc>
                  <a:txBody>
                    <a:bodyPr/>
                    <a:lstStyle/>
                    <a:p>
                      <a:r>
                        <a:rPr lang="en-US" dirty="0" smtClean="0"/>
                        <a:t>(FT) Oppty Created</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(FT) Pipeline</a:t>
                      </a:r>
                      <a:r>
                        <a:rPr lang="en-US" baseline="0" dirty="0" smtClean="0"/>
                        <a:t> Created</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(FT)</a:t>
                      </a:r>
                      <a:r>
                        <a:rPr lang="en-US" baseline="0" dirty="0" smtClean="0"/>
                        <a:t> Oppty Won</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(FT) Revenue Won</a:t>
                      </a:r>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0636151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22</a:t>
            </a:fld>
            <a:endParaRPr lang="en-US" altLang="x-none" sz="923">
              <a:solidFill>
                <a:prstClr val="white"/>
              </a:solidFill>
            </a:endParaRPr>
          </a:p>
        </p:txBody>
      </p:sp>
      <p:sp>
        <p:nvSpPr>
          <p:cNvPr id="3" name="Rectangle 2"/>
          <p:cNvSpPr/>
          <p:nvPr/>
        </p:nvSpPr>
        <p:spPr>
          <a:xfrm>
            <a:off x="432311" y="846836"/>
            <a:ext cx="6999603" cy="2585323"/>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2</a:t>
            </a:r>
            <a:endParaRPr lang="en-US" b="1" dirty="0">
              <a:solidFill>
                <a:srgbClr val="000000"/>
              </a:solidFill>
            </a:endParaRPr>
          </a:p>
          <a:p>
            <a:endParaRPr lang="en-US" dirty="0">
              <a:solidFill>
                <a:srgbClr val="000000"/>
              </a:solidFill>
            </a:endParaRPr>
          </a:p>
          <a:p>
            <a:pPr marL="285750" indent="-285750">
              <a:buFont typeface="Arial"/>
              <a:buChar char="•"/>
            </a:pPr>
            <a:r>
              <a:rPr lang="en-US" dirty="0">
                <a:solidFill>
                  <a:srgbClr val="000000"/>
                </a:solidFill>
              </a:rPr>
              <a:t>April 11 | Bill is acquired by (Tradeshow)</a:t>
            </a:r>
          </a:p>
          <a:p>
            <a:pPr marL="285750" indent="-285750">
              <a:buFont typeface="Arial"/>
              <a:buChar char="•"/>
            </a:pPr>
            <a:r>
              <a:rPr lang="en-US" dirty="0">
                <a:solidFill>
                  <a:srgbClr val="000000"/>
                </a:solidFill>
              </a:rPr>
              <a:t>April 15 | Joan is acquired by (Webinar)</a:t>
            </a:r>
          </a:p>
          <a:p>
            <a:pPr marL="285750" indent="-285750">
              <a:buFont typeface="Arial"/>
              <a:buChar char="•"/>
            </a:pPr>
            <a:r>
              <a:rPr lang="en-US" dirty="0">
                <a:solidFill>
                  <a:srgbClr val="000000"/>
                </a:solidFill>
              </a:rPr>
              <a:t>April 22 | (Opportunity 1) created for $6,000</a:t>
            </a:r>
          </a:p>
          <a:p>
            <a:pPr marL="285750" indent="-285750">
              <a:buFont typeface="Arial"/>
              <a:buChar char="•"/>
            </a:pPr>
            <a:r>
              <a:rPr lang="en-US" dirty="0">
                <a:solidFill>
                  <a:srgbClr val="000000"/>
                </a:solidFill>
              </a:rPr>
              <a:t>April 24 | (Opportunity 2) created for $10,000</a:t>
            </a:r>
          </a:p>
          <a:p>
            <a:pPr marL="285750" indent="-285750">
              <a:buFont typeface="Arial"/>
              <a:buChar char="•"/>
            </a:pPr>
            <a:r>
              <a:rPr lang="en-US" dirty="0">
                <a:solidFill>
                  <a:srgbClr val="000000"/>
                </a:solidFill>
              </a:rPr>
              <a:t>April 25 | Bill and Joan are associated with </a:t>
            </a:r>
            <a:r>
              <a:rPr lang="en-US" dirty="0" smtClean="0">
                <a:solidFill>
                  <a:srgbClr val="000000"/>
                </a:solidFill>
              </a:rPr>
              <a:t>roles to</a:t>
            </a:r>
            <a:r>
              <a:rPr lang="en-US" dirty="0">
                <a:solidFill>
                  <a:srgbClr val="000000"/>
                </a:solidFill>
              </a:rPr>
              <a:t> </a:t>
            </a:r>
            <a:r>
              <a:rPr lang="en-US" b="1" dirty="0">
                <a:solidFill>
                  <a:srgbClr val="000000"/>
                </a:solidFill>
              </a:rPr>
              <a:t>BOTH </a:t>
            </a:r>
            <a:r>
              <a:rPr lang="en-US" dirty="0" err="1" smtClean="0">
                <a:solidFill>
                  <a:srgbClr val="000000"/>
                </a:solidFill>
              </a:rPr>
              <a:t>Opptys</a:t>
            </a:r>
            <a:endParaRPr lang="en-US" dirty="0">
              <a:solidFill>
                <a:srgbClr val="000000"/>
              </a:solidFill>
            </a:endParaRPr>
          </a:p>
          <a:p>
            <a:pPr marL="285750" indent="-285750">
              <a:buFont typeface="Arial"/>
              <a:buChar char="•"/>
            </a:pPr>
            <a:r>
              <a:rPr lang="en-US" dirty="0">
                <a:solidFill>
                  <a:srgbClr val="000000"/>
                </a:solidFill>
              </a:rPr>
              <a:t>April 29 | (Opportunity 1) is Closed-Won</a:t>
            </a:r>
          </a:p>
          <a:p>
            <a:pPr marL="285750" indent="-285750">
              <a:buFont typeface="Arial"/>
              <a:buChar char="•"/>
            </a:pP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09592391"/>
              </p:ext>
            </p:extLst>
          </p:nvPr>
        </p:nvGraphicFramePr>
        <p:xfrm>
          <a:off x="511337" y="3473491"/>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(Tradeshow)</a:t>
                      </a:r>
                      <a:endParaRPr lang="en-US" dirty="0"/>
                    </a:p>
                  </a:txBody>
                  <a:tcPr/>
                </a:tc>
                <a:tc>
                  <a:txBody>
                    <a:bodyPr/>
                    <a:lstStyle/>
                    <a:p>
                      <a:r>
                        <a:rPr lang="en-US" dirty="0" smtClean="0"/>
                        <a:t>(Webinar)</a:t>
                      </a:r>
                      <a:endParaRPr lang="en-US" dirty="0"/>
                    </a:p>
                  </a:txBody>
                  <a:tcPr/>
                </a:tc>
              </a:tr>
              <a:tr h="370840">
                <a:tc>
                  <a:txBody>
                    <a:bodyPr/>
                    <a:lstStyle/>
                    <a:p>
                      <a:r>
                        <a:rPr lang="en-US" dirty="0" smtClean="0"/>
                        <a:t>(FT) Oppty Created</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(FT) Pipeline</a:t>
                      </a:r>
                      <a:r>
                        <a:rPr lang="en-US" baseline="0" dirty="0" smtClean="0"/>
                        <a:t> Created</a:t>
                      </a:r>
                      <a:endParaRPr lang="en-US" dirty="0"/>
                    </a:p>
                  </a:txBody>
                  <a:tcPr/>
                </a:tc>
                <a:tc>
                  <a:txBody>
                    <a:bodyPr/>
                    <a:lstStyle/>
                    <a:p>
                      <a:r>
                        <a:rPr lang="en-US" dirty="0" smtClean="0"/>
                        <a:t>$8,000</a:t>
                      </a:r>
                      <a:endParaRPr lang="en-US" dirty="0"/>
                    </a:p>
                  </a:txBody>
                  <a:tcPr/>
                </a:tc>
                <a:tc>
                  <a:txBody>
                    <a:bodyPr/>
                    <a:lstStyle/>
                    <a:p>
                      <a:r>
                        <a:rPr lang="en-US" dirty="0" smtClean="0"/>
                        <a:t>$8,000</a:t>
                      </a:r>
                      <a:endParaRPr lang="en-US" dirty="0"/>
                    </a:p>
                  </a:txBody>
                  <a:tcPr/>
                </a:tc>
              </a:tr>
              <a:tr h="370840">
                <a:tc>
                  <a:txBody>
                    <a:bodyPr/>
                    <a:lstStyle/>
                    <a:p>
                      <a:r>
                        <a:rPr lang="en-US" dirty="0" smtClean="0"/>
                        <a:t>(FT)</a:t>
                      </a:r>
                      <a:r>
                        <a:rPr lang="en-US" baseline="0" dirty="0" smtClean="0"/>
                        <a:t> Oppty Won</a:t>
                      </a:r>
                      <a:endParaRPr lang="en-US" dirty="0"/>
                    </a:p>
                  </a:txBody>
                  <a:tcPr/>
                </a:tc>
                <a:tc>
                  <a:txBody>
                    <a:bodyPr/>
                    <a:lstStyle/>
                    <a:p>
                      <a:r>
                        <a:rPr lang="en-US" dirty="0" smtClean="0"/>
                        <a:t>0.5</a:t>
                      </a:r>
                      <a:endParaRPr lang="en-US" dirty="0"/>
                    </a:p>
                  </a:txBody>
                  <a:tcPr/>
                </a:tc>
                <a:tc>
                  <a:txBody>
                    <a:bodyPr/>
                    <a:lstStyle/>
                    <a:p>
                      <a:r>
                        <a:rPr lang="en-US" dirty="0" smtClean="0"/>
                        <a:t>0.5</a:t>
                      </a:r>
                      <a:endParaRPr lang="en-US" dirty="0"/>
                    </a:p>
                  </a:txBody>
                  <a:tcPr/>
                </a:tc>
              </a:tr>
              <a:tr h="370840">
                <a:tc>
                  <a:txBody>
                    <a:bodyPr/>
                    <a:lstStyle/>
                    <a:p>
                      <a:r>
                        <a:rPr lang="en-US" dirty="0" smtClean="0"/>
                        <a:t>(FT) Revenue Won</a:t>
                      </a:r>
                      <a:endParaRPr lang="en-US" dirty="0"/>
                    </a:p>
                  </a:txBody>
                  <a:tcPr/>
                </a:tc>
                <a:tc>
                  <a:txBody>
                    <a:bodyPr/>
                    <a:lstStyle/>
                    <a:p>
                      <a:r>
                        <a:rPr lang="en-US" smtClean="0"/>
                        <a:t>$3,000</a:t>
                      </a:r>
                      <a:endParaRPr lang="en-US" dirty="0"/>
                    </a:p>
                  </a:txBody>
                  <a:tcPr/>
                </a:tc>
                <a:tc>
                  <a:txBody>
                    <a:bodyPr/>
                    <a:lstStyle/>
                    <a:p>
                      <a:r>
                        <a:rPr lang="en-US" dirty="0" smtClean="0"/>
                        <a:t>$3,000</a:t>
                      </a:r>
                      <a:endParaRPr lang="en-US" dirty="0"/>
                    </a:p>
                  </a:txBody>
                  <a:tcPr/>
                </a:tc>
              </a:tr>
            </a:tbl>
          </a:graphicData>
        </a:graphic>
      </p:graphicFrame>
      <p:sp>
        <p:nvSpPr>
          <p:cNvPr id="5" name="Rectangle 4"/>
          <p:cNvSpPr/>
          <p:nvPr/>
        </p:nvSpPr>
        <p:spPr>
          <a:xfrm>
            <a:off x="562857" y="3141365"/>
            <a:ext cx="1005403" cy="369332"/>
          </a:xfrm>
          <a:prstGeom prst="rect">
            <a:avLst/>
          </a:prstGeom>
        </p:spPr>
        <p:txBody>
          <a:bodyPr wrap="none">
            <a:spAutoFit/>
          </a:bodyPr>
          <a:lstStyle/>
          <a:p>
            <a:r>
              <a:rPr lang="en-US" b="1" dirty="0" smtClean="0">
                <a:solidFill>
                  <a:srgbClr val="000000"/>
                </a:solidFill>
              </a:rPr>
              <a:t>Answers</a:t>
            </a:r>
            <a:endParaRPr lang="en-US" dirty="0">
              <a:solidFill>
                <a:srgbClr val="000000"/>
              </a:solidFill>
            </a:endParaRPr>
          </a:p>
        </p:txBody>
      </p:sp>
      <p:sp>
        <p:nvSpPr>
          <p:cNvPr id="2" name="Rectangle 1"/>
          <p:cNvSpPr/>
          <p:nvPr/>
        </p:nvSpPr>
        <p:spPr>
          <a:xfrm>
            <a:off x="483804" y="5450851"/>
            <a:ext cx="84413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solidFill>
                  <a:srgbClr val="FFFFFF"/>
                </a:solidFill>
                <a:latin typeface="Arial"/>
              </a:rPr>
              <a:t>Because both Bill and Joan were associated with roles to </a:t>
            </a:r>
            <a:r>
              <a:rPr lang="en-US" b="1" dirty="0">
                <a:solidFill>
                  <a:srgbClr val="FFFFFF"/>
                </a:solidFill>
                <a:latin typeface="Arial"/>
              </a:rPr>
              <a:t>BOTH </a:t>
            </a:r>
            <a:r>
              <a:rPr lang="en-US" dirty="0">
                <a:solidFill>
                  <a:srgbClr val="FFFFFF"/>
                </a:solidFill>
                <a:latin typeface="Arial"/>
              </a:rPr>
              <a:t>opportunities, the system (according to the rules) split the credit evenly between them.</a:t>
            </a:r>
          </a:p>
          <a:p>
            <a:r>
              <a:rPr lang="en-US" dirty="0">
                <a:solidFill>
                  <a:srgbClr val="FFFFFF"/>
                </a:solidFill>
                <a:latin typeface="Arial"/>
              </a:rPr>
              <a:t>Pipeline created for each program ($8,000) is half of the total ($16,000) available to give as credit.</a:t>
            </a:r>
          </a:p>
        </p:txBody>
      </p:sp>
    </p:spTree>
    <p:extLst>
      <p:ext uri="{BB962C8B-B14F-4D97-AF65-F5344CB8AC3E}">
        <p14:creationId xmlns:p14="http://schemas.microsoft.com/office/powerpoint/2010/main" val="21410706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23</a:t>
            </a:fld>
            <a:endParaRPr lang="en-US" altLang="x-none" sz="923">
              <a:solidFill>
                <a:prstClr val="white"/>
              </a:solidFill>
            </a:endParaRPr>
          </a:p>
        </p:txBody>
      </p:sp>
      <p:sp>
        <p:nvSpPr>
          <p:cNvPr id="3" name="Rectangle 2"/>
          <p:cNvSpPr/>
          <p:nvPr/>
        </p:nvSpPr>
        <p:spPr>
          <a:xfrm>
            <a:off x="432311" y="846836"/>
            <a:ext cx="8098084" cy="2308324"/>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3</a:t>
            </a:r>
            <a:endParaRPr lang="en-US" b="1" dirty="0">
              <a:solidFill>
                <a:srgbClr val="000000"/>
              </a:solidFill>
            </a:endParaRPr>
          </a:p>
          <a:p>
            <a:r>
              <a:rPr lang="en-US" dirty="0">
                <a:solidFill>
                  <a:srgbClr val="000000"/>
                </a:solidFill>
              </a:rPr>
              <a:t>Read the following scenario and try to determine the numbers that should be in the grid.</a:t>
            </a:r>
          </a:p>
          <a:p>
            <a:endParaRPr lang="en-US" dirty="0">
              <a:solidFill>
                <a:srgbClr val="000000"/>
              </a:solidFill>
            </a:endParaRPr>
          </a:p>
          <a:p>
            <a:pPr marL="285750" indent="-285750">
              <a:buFont typeface="Arial"/>
              <a:buChar char="•"/>
            </a:pPr>
            <a:r>
              <a:rPr lang="en-US" dirty="0">
                <a:solidFill>
                  <a:srgbClr val="000000"/>
                </a:solidFill>
              </a:rPr>
              <a:t>April 11 | Steve downloads (Content) </a:t>
            </a:r>
            <a:r>
              <a:rPr lang="en-US" b="1" dirty="0">
                <a:solidFill>
                  <a:srgbClr val="000000"/>
                </a:solidFill>
              </a:rPr>
              <a:t>- success</a:t>
            </a:r>
          </a:p>
          <a:p>
            <a:pPr marL="285750" indent="-285750">
              <a:buFont typeface="Arial"/>
              <a:buChar char="•"/>
            </a:pPr>
            <a:r>
              <a:rPr lang="en-US" dirty="0">
                <a:solidFill>
                  <a:srgbClr val="000000"/>
                </a:solidFill>
              </a:rPr>
              <a:t>April 22 | Opportunity is created for $3,000 (Both Steve and Jason have roles)</a:t>
            </a:r>
          </a:p>
          <a:p>
            <a:pPr marL="285750" indent="-285750">
              <a:buFont typeface="Arial"/>
              <a:buChar char="•"/>
            </a:pPr>
            <a:r>
              <a:rPr lang="en-US" dirty="0">
                <a:solidFill>
                  <a:srgbClr val="000000"/>
                </a:solidFill>
              </a:rPr>
              <a:t>April 25 | Jason attends (Webinar) </a:t>
            </a:r>
            <a:r>
              <a:rPr lang="en-US" b="1" dirty="0">
                <a:solidFill>
                  <a:srgbClr val="000000"/>
                </a:solidFill>
              </a:rPr>
              <a:t>- success</a:t>
            </a:r>
          </a:p>
          <a:p>
            <a:pPr marL="285750" indent="-285750">
              <a:buFont typeface="Arial"/>
              <a:buChar char="•"/>
            </a:pPr>
            <a:r>
              <a:rPr lang="en-US" dirty="0">
                <a:solidFill>
                  <a:srgbClr val="000000"/>
                </a:solidFill>
              </a:rPr>
              <a:t>April 30 | Opportunity is Closed-</a:t>
            </a:r>
            <a:r>
              <a:rPr lang="en-US" dirty="0" smtClean="0">
                <a:solidFill>
                  <a:srgbClr val="000000"/>
                </a:solidFill>
              </a:rPr>
              <a:t>Won</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5607752"/>
              </p:ext>
            </p:extLst>
          </p:nvPr>
        </p:nvGraphicFramePr>
        <p:xfrm>
          <a:off x="528500" y="3422007"/>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(Tradeshow)</a:t>
                      </a:r>
                      <a:endParaRPr lang="en-US" dirty="0"/>
                    </a:p>
                  </a:txBody>
                  <a:tcPr/>
                </a:tc>
                <a:tc>
                  <a:txBody>
                    <a:bodyPr/>
                    <a:lstStyle/>
                    <a:p>
                      <a:r>
                        <a:rPr lang="en-US" dirty="0" smtClean="0"/>
                        <a:t>(Webinar)</a:t>
                      </a:r>
                      <a:endParaRPr lang="en-US" dirty="0"/>
                    </a:p>
                  </a:txBody>
                  <a:tcPr/>
                </a:tc>
              </a:tr>
              <a:tr h="370840">
                <a:tc>
                  <a:txBody>
                    <a:bodyPr/>
                    <a:lstStyle/>
                    <a:p>
                      <a:r>
                        <a:rPr lang="en-US" dirty="0" smtClean="0"/>
                        <a:t>(MT) Oppty Created</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a:t>
                      </a:r>
                      <a:r>
                        <a:rPr lang="en-US" dirty="0" smtClean="0"/>
                        <a:t>MT</a:t>
                      </a:r>
                      <a:r>
                        <a:rPr lang="en-US" dirty="0" smtClean="0"/>
                        <a:t>) Pipeline</a:t>
                      </a:r>
                      <a:r>
                        <a:rPr lang="en-US" baseline="0" dirty="0" smtClean="0"/>
                        <a:t> Created</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t>
                      </a:r>
                      <a:r>
                        <a:rPr lang="en-US" dirty="0" smtClean="0"/>
                        <a:t>MT</a:t>
                      </a:r>
                      <a:r>
                        <a:rPr lang="en-US" dirty="0" smtClean="0"/>
                        <a:t>)</a:t>
                      </a:r>
                      <a:r>
                        <a:rPr lang="en-US" baseline="0" dirty="0" smtClean="0"/>
                        <a:t> Oppty Won</a:t>
                      </a:r>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a:t>
                      </a:r>
                      <a:r>
                        <a:rPr lang="en-US" dirty="0" smtClean="0"/>
                        <a:t>MT</a:t>
                      </a:r>
                      <a:r>
                        <a:rPr lang="en-US" dirty="0" smtClean="0"/>
                        <a:t>) Revenue Won</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058444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24</a:t>
            </a:fld>
            <a:endParaRPr lang="en-US" altLang="x-none" sz="923">
              <a:solidFill>
                <a:prstClr val="white"/>
              </a:solidFill>
            </a:endParaRPr>
          </a:p>
        </p:txBody>
      </p:sp>
      <p:sp>
        <p:nvSpPr>
          <p:cNvPr id="3" name="Rectangle 2"/>
          <p:cNvSpPr/>
          <p:nvPr/>
        </p:nvSpPr>
        <p:spPr>
          <a:xfrm>
            <a:off x="432311" y="846836"/>
            <a:ext cx="8098084" cy="1754327"/>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3</a:t>
            </a:r>
            <a:endParaRPr lang="en-US" b="1" dirty="0">
              <a:solidFill>
                <a:srgbClr val="000000"/>
              </a:solidFill>
            </a:endParaRPr>
          </a:p>
          <a:p>
            <a:endParaRPr lang="en-US" dirty="0">
              <a:solidFill>
                <a:srgbClr val="000000"/>
              </a:solidFill>
            </a:endParaRPr>
          </a:p>
          <a:p>
            <a:pPr marL="285750" indent="-285750">
              <a:buFont typeface="Arial"/>
              <a:buChar char="•"/>
            </a:pPr>
            <a:r>
              <a:rPr lang="en-US" dirty="0">
                <a:solidFill>
                  <a:srgbClr val="000000"/>
                </a:solidFill>
              </a:rPr>
              <a:t>April 11 | Steve downloads (Content) </a:t>
            </a:r>
            <a:r>
              <a:rPr lang="en-US" b="1" dirty="0">
                <a:solidFill>
                  <a:srgbClr val="000000"/>
                </a:solidFill>
              </a:rPr>
              <a:t>- success</a:t>
            </a:r>
          </a:p>
          <a:p>
            <a:pPr marL="285750" indent="-285750">
              <a:buFont typeface="Arial"/>
              <a:buChar char="•"/>
            </a:pPr>
            <a:r>
              <a:rPr lang="en-US" dirty="0">
                <a:solidFill>
                  <a:srgbClr val="000000"/>
                </a:solidFill>
              </a:rPr>
              <a:t>April 22 | Opportunity is created for $3,000 (Both Steve and Jason have roles)</a:t>
            </a:r>
          </a:p>
          <a:p>
            <a:pPr marL="285750" indent="-285750">
              <a:buFont typeface="Arial"/>
              <a:buChar char="•"/>
            </a:pPr>
            <a:r>
              <a:rPr lang="en-US" dirty="0">
                <a:solidFill>
                  <a:srgbClr val="000000"/>
                </a:solidFill>
              </a:rPr>
              <a:t>April 25 | Jason attends (Webinar) </a:t>
            </a:r>
            <a:r>
              <a:rPr lang="en-US" b="1" dirty="0">
                <a:solidFill>
                  <a:srgbClr val="000000"/>
                </a:solidFill>
              </a:rPr>
              <a:t>- success</a:t>
            </a:r>
          </a:p>
          <a:p>
            <a:pPr marL="285750" indent="-285750">
              <a:buFont typeface="Arial"/>
              <a:buChar char="•"/>
            </a:pPr>
            <a:r>
              <a:rPr lang="en-US" dirty="0">
                <a:solidFill>
                  <a:srgbClr val="000000"/>
                </a:solidFill>
              </a:rPr>
              <a:t>April 30 | Opportunity is Closed-</a:t>
            </a:r>
            <a:r>
              <a:rPr lang="en-US" dirty="0" smtClean="0">
                <a:solidFill>
                  <a:srgbClr val="000000"/>
                </a:solidFill>
              </a:rPr>
              <a:t>Won</a:t>
            </a:r>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54073583"/>
              </p:ext>
            </p:extLst>
          </p:nvPr>
        </p:nvGraphicFramePr>
        <p:xfrm>
          <a:off x="562828" y="2958658"/>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Program</a:t>
                      </a:r>
                      <a:r>
                        <a:rPr lang="en-US" baseline="0" dirty="0" smtClean="0"/>
                        <a:t> Name</a:t>
                      </a:r>
                      <a:endParaRPr lang="en-US" dirty="0"/>
                    </a:p>
                  </a:txBody>
                  <a:tcPr/>
                </a:tc>
                <a:tc>
                  <a:txBody>
                    <a:bodyPr/>
                    <a:lstStyle/>
                    <a:p>
                      <a:r>
                        <a:rPr lang="en-US" dirty="0" smtClean="0"/>
                        <a:t>(Content)</a:t>
                      </a:r>
                      <a:endParaRPr lang="en-US" dirty="0"/>
                    </a:p>
                  </a:txBody>
                  <a:tcPr/>
                </a:tc>
                <a:tc>
                  <a:txBody>
                    <a:bodyPr/>
                    <a:lstStyle/>
                    <a:p>
                      <a:r>
                        <a:rPr lang="en-US" dirty="0" smtClean="0"/>
                        <a:t>(Webinar)</a:t>
                      </a:r>
                      <a:endParaRPr lang="en-US" dirty="0"/>
                    </a:p>
                  </a:txBody>
                  <a:tcPr/>
                </a:tc>
              </a:tr>
              <a:tr h="370840">
                <a:tc>
                  <a:txBody>
                    <a:bodyPr/>
                    <a:lstStyle/>
                    <a:p>
                      <a:r>
                        <a:rPr lang="en-US" dirty="0" smtClean="0"/>
                        <a:t>(</a:t>
                      </a:r>
                      <a:r>
                        <a:rPr lang="en-US" dirty="0" smtClean="0"/>
                        <a:t>MT</a:t>
                      </a:r>
                      <a:r>
                        <a:rPr lang="en-US" dirty="0" smtClean="0"/>
                        <a:t>) Oppty Created</a:t>
                      </a:r>
                      <a:endParaRPr lang="en-US" dirty="0"/>
                    </a:p>
                  </a:txBody>
                  <a:tcPr/>
                </a:tc>
                <a:tc>
                  <a:txBody>
                    <a:bodyPr/>
                    <a:lstStyle/>
                    <a:p>
                      <a:r>
                        <a:rPr lang="en-US" dirty="0" smtClean="0"/>
                        <a:t>1</a:t>
                      </a:r>
                      <a:endParaRPr lang="en-US" dirty="0"/>
                    </a:p>
                  </a:txBody>
                  <a:tcPr/>
                </a:tc>
                <a:tc>
                  <a:txBody>
                    <a:bodyPr/>
                    <a:lstStyle/>
                    <a:p>
                      <a:r>
                        <a:rPr lang="en-US" dirty="0" smtClean="0"/>
                        <a:t>-</a:t>
                      </a:r>
                      <a:endParaRPr lang="en-US" dirty="0"/>
                    </a:p>
                  </a:txBody>
                  <a:tcPr/>
                </a:tc>
              </a:tr>
              <a:tr h="370840">
                <a:tc>
                  <a:txBody>
                    <a:bodyPr/>
                    <a:lstStyle/>
                    <a:p>
                      <a:r>
                        <a:rPr lang="en-US" dirty="0" smtClean="0"/>
                        <a:t>(</a:t>
                      </a:r>
                      <a:r>
                        <a:rPr lang="en-US" dirty="0" smtClean="0"/>
                        <a:t>MT</a:t>
                      </a:r>
                      <a:r>
                        <a:rPr lang="en-US" dirty="0" smtClean="0"/>
                        <a:t>) Pipeline</a:t>
                      </a:r>
                      <a:r>
                        <a:rPr lang="en-US" baseline="0" dirty="0" smtClean="0"/>
                        <a:t> Created</a:t>
                      </a:r>
                      <a:endParaRPr lang="en-US" dirty="0"/>
                    </a:p>
                  </a:txBody>
                  <a:tcPr/>
                </a:tc>
                <a:tc>
                  <a:txBody>
                    <a:bodyPr/>
                    <a:lstStyle/>
                    <a:p>
                      <a:r>
                        <a:rPr lang="en-US" dirty="0" smtClean="0"/>
                        <a:t>$3,000</a:t>
                      </a:r>
                      <a:endParaRPr lang="en-US" dirty="0"/>
                    </a:p>
                  </a:txBody>
                  <a:tcPr/>
                </a:tc>
                <a:tc>
                  <a:txBody>
                    <a:bodyPr/>
                    <a:lstStyle/>
                    <a:p>
                      <a:r>
                        <a:rPr lang="en-US" dirty="0" smtClean="0"/>
                        <a:t>-</a:t>
                      </a:r>
                      <a:endParaRPr lang="en-US" dirty="0"/>
                    </a:p>
                  </a:txBody>
                  <a:tcPr/>
                </a:tc>
              </a:tr>
              <a:tr h="370840">
                <a:tc>
                  <a:txBody>
                    <a:bodyPr/>
                    <a:lstStyle/>
                    <a:p>
                      <a:r>
                        <a:rPr lang="en-US" dirty="0" smtClean="0"/>
                        <a:t>(</a:t>
                      </a:r>
                      <a:r>
                        <a:rPr lang="en-US" dirty="0" smtClean="0"/>
                        <a:t>MT</a:t>
                      </a:r>
                      <a:r>
                        <a:rPr lang="en-US" dirty="0" smtClean="0"/>
                        <a:t>)</a:t>
                      </a:r>
                      <a:r>
                        <a:rPr lang="en-US" baseline="0" dirty="0" smtClean="0"/>
                        <a:t> Oppty Won</a:t>
                      </a:r>
                      <a:endParaRPr lang="en-US" dirty="0"/>
                    </a:p>
                  </a:txBody>
                  <a:tcPr/>
                </a:tc>
                <a:tc>
                  <a:txBody>
                    <a:bodyPr/>
                    <a:lstStyle/>
                    <a:p>
                      <a:r>
                        <a:rPr lang="en-US" dirty="0" smtClean="0"/>
                        <a:t>0.5</a:t>
                      </a:r>
                      <a:endParaRPr lang="en-US" dirty="0"/>
                    </a:p>
                  </a:txBody>
                  <a:tcPr/>
                </a:tc>
                <a:tc>
                  <a:txBody>
                    <a:bodyPr/>
                    <a:lstStyle/>
                    <a:p>
                      <a:r>
                        <a:rPr lang="en-US" dirty="0" smtClean="0"/>
                        <a:t>0.5</a:t>
                      </a:r>
                      <a:endParaRPr lang="en-US" dirty="0"/>
                    </a:p>
                  </a:txBody>
                  <a:tcPr/>
                </a:tc>
              </a:tr>
              <a:tr h="370840">
                <a:tc>
                  <a:txBody>
                    <a:bodyPr/>
                    <a:lstStyle/>
                    <a:p>
                      <a:r>
                        <a:rPr lang="en-US" dirty="0" smtClean="0"/>
                        <a:t>(</a:t>
                      </a:r>
                      <a:r>
                        <a:rPr lang="en-US" dirty="0" smtClean="0"/>
                        <a:t>MT</a:t>
                      </a:r>
                      <a:r>
                        <a:rPr lang="en-US" dirty="0" smtClean="0"/>
                        <a:t>) Revenue Won</a:t>
                      </a:r>
                      <a:endParaRPr lang="en-US" dirty="0"/>
                    </a:p>
                  </a:txBody>
                  <a:tcPr/>
                </a:tc>
                <a:tc>
                  <a:txBody>
                    <a:bodyPr/>
                    <a:lstStyle/>
                    <a:p>
                      <a:r>
                        <a:rPr lang="en-US" dirty="0" smtClean="0"/>
                        <a:t>$1,500</a:t>
                      </a:r>
                      <a:endParaRPr lang="en-US" dirty="0"/>
                    </a:p>
                  </a:txBody>
                  <a:tcPr/>
                </a:tc>
                <a:tc>
                  <a:txBody>
                    <a:bodyPr/>
                    <a:lstStyle/>
                    <a:p>
                      <a:r>
                        <a:rPr lang="en-US" dirty="0" smtClean="0"/>
                        <a:t>$1,500</a:t>
                      </a:r>
                      <a:endParaRPr lang="en-US" dirty="0"/>
                    </a:p>
                  </a:txBody>
                  <a:tcPr/>
                </a:tc>
              </a:tr>
            </a:tbl>
          </a:graphicData>
        </a:graphic>
      </p:graphicFrame>
      <p:sp>
        <p:nvSpPr>
          <p:cNvPr id="5" name="Rectangle 4"/>
          <p:cNvSpPr/>
          <p:nvPr/>
        </p:nvSpPr>
        <p:spPr>
          <a:xfrm>
            <a:off x="483804" y="4987501"/>
            <a:ext cx="8441358"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smtClean="0">
                <a:solidFill>
                  <a:srgbClr val="FFFFFF"/>
                </a:solidFill>
                <a:latin typeface="Arial"/>
              </a:rPr>
              <a:t>Jason </a:t>
            </a:r>
            <a:r>
              <a:rPr lang="en-US" dirty="0">
                <a:solidFill>
                  <a:srgbClr val="FFFFFF"/>
                </a:solidFill>
                <a:latin typeface="Arial"/>
              </a:rPr>
              <a:t>had program success AFTER the </a:t>
            </a:r>
            <a:r>
              <a:rPr lang="en-US" dirty="0" err="1" smtClean="0">
                <a:solidFill>
                  <a:srgbClr val="FFFFFF"/>
                </a:solidFill>
                <a:latin typeface="Arial"/>
              </a:rPr>
              <a:t>oppty</a:t>
            </a:r>
            <a:r>
              <a:rPr lang="en-US" dirty="0" smtClean="0">
                <a:solidFill>
                  <a:srgbClr val="FFFFFF"/>
                </a:solidFill>
                <a:latin typeface="Arial"/>
              </a:rPr>
              <a:t> </a:t>
            </a:r>
            <a:r>
              <a:rPr lang="en-US" dirty="0">
                <a:solidFill>
                  <a:srgbClr val="FFFFFF"/>
                </a:solidFill>
                <a:latin typeface="Arial"/>
              </a:rPr>
              <a:t>was created. Therefore, the webinar can't get credit for the creation of the opportunity. Only credit for the </a:t>
            </a:r>
            <a:r>
              <a:rPr lang="en-US" dirty="0" err="1">
                <a:solidFill>
                  <a:srgbClr val="FFFFFF"/>
                </a:solidFill>
                <a:latin typeface="Arial"/>
              </a:rPr>
              <a:t>Opty</a:t>
            </a:r>
            <a:r>
              <a:rPr lang="en-US" dirty="0">
                <a:solidFill>
                  <a:srgbClr val="FFFFFF"/>
                </a:solidFill>
                <a:latin typeface="Arial"/>
              </a:rPr>
              <a:t> won.</a:t>
            </a:r>
          </a:p>
          <a:p>
            <a:r>
              <a:rPr lang="en-US" dirty="0">
                <a:solidFill>
                  <a:srgbClr val="FFFFFF"/>
                </a:solidFill>
                <a:latin typeface="Arial"/>
              </a:rPr>
              <a:t>Therefore, (Content) has 100% of credit for the </a:t>
            </a:r>
            <a:r>
              <a:rPr lang="en-US" dirty="0" smtClean="0">
                <a:solidFill>
                  <a:srgbClr val="FFFFFF"/>
                </a:solidFill>
                <a:latin typeface="Arial"/>
              </a:rPr>
              <a:t>Oppty </a:t>
            </a:r>
            <a:r>
              <a:rPr lang="en-US" dirty="0">
                <a:solidFill>
                  <a:srgbClr val="FFFFFF"/>
                </a:solidFill>
                <a:latin typeface="Arial"/>
              </a:rPr>
              <a:t>creation and pipeline, but only 50% credit for the </a:t>
            </a:r>
            <a:r>
              <a:rPr lang="en-US" dirty="0" err="1">
                <a:solidFill>
                  <a:srgbClr val="FFFFFF"/>
                </a:solidFill>
                <a:latin typeface="Arial"/>
              </a:rPr>
              <a:t>opty</a:t>
            </a:r>
            <a:r>
              <a:rPr lang="en-US" dirty="0">
                <a:solidFill>
                  <a:srgbClr val="FFFFFF"/>
                </a:solidFill>
                <a:latin typeface="Arial"/>
              </a:rPr>
              <a:t> won.</a:t>
            </a:r>
          </a:p>
        </p:txBody>
      </p:sp>
      <p:sp>
        <p:nvSpPr>
          <p:cNvPr id="6" name="Rectangle 5"/>
          <p:cNvSpPr/>
          <p:nvPr/>
        </p:nvSpPr>
        <p:spPr>
          <a:xfrm>
            <a:off x="562857" y="2592210"/>
            <a:ext cx="1005403" cy="369332"/>
          </a:xfrm>
          <a:prstGeom prst="rect">
            <a:avLst/>
          </a:prstGeom>
        </p:spPr>
        <p:txBody>
          <a:bodyPr wrap="none">
            <a:spAutoFit/>
          </a:bodyPr>
          <a:lstStyle/>
          <a:p>
            <a:r>
              <a:rPr lang="en-US" b="1" dirty="0" smtClean="0">
                <a:solidFill>
                  <a:srgbClr val="000000"/>
                </a:solidFill>
              </a:rPr>
              <a:t>Answers</a:t>
            </a:r>
            <a:endParaRPr lang="en-US" dirty="0">
              <a:solidFill>
                <a:srgbClr val="000000"/>
              </a:solidFill>
            </a:endParaRPr>
          </a:p>
        </p:txBody>
      </p:sp>
    </p:spTree>
    <p:extLst>
      <p:ext uri="{BB962C8B-B14F-4D97-AF65-F5344CB8AC3E}">
        <p14:creationId xmlns:p14="http://schemas.microsoft.com/office/powerpoint/2010/main" val="37414608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25</a:t>
            </a:fld>
            <a:endParaRPr lang="en-US" altLang="x-none" sz="923">
              <a:solidFill>
                <a:prstClr val="white"/>
              </a:solidFill>
            </a:endParaRPr>
          </a:p>
        </p:txBody>
      </p:sp>
      <p:sp>
        <p:nvSpPr>
          <p:cNvPr id="3" name="Rectangle 2"/>
          <p:cNvSpPr/>
          <p:nvPr/>
        </p:nvSpPr>
        <p:spPr>
          <a:xfrm>
            <a:off x="432311" y="846836"/>
            <a:ext cx="8098084" cy="3139321"/>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4</a:t>
            </a:r>
            <a:endParaRPr lang="en-US" b="1" dirty="0">
              <a:solidFill>
                <a:srgbClr val="000000"/>
              </a:solidFill>
            </a:endParaRPr>
          </a:p>
          <a:p>
            <a:r>
              <a:rPr lang="en-US" dirty="0">
                <a:solidFill>
                  <a:srgbClr val="000000"/>
                </a:solidFill>
              </a:rPr>
              <a:t>Read the following scenario and try to determine the numbers that should be in the grid.</a:t>
            </a:r>
          </a:p>
          <a:p>
            <a:endParaRPr lang="en-US" dirty="0" smtClean="0">
              <a:solidFill>
                <a:srgbClr val="000000"/>
              </a:solidFill>
            </a:endParaRPr>
          </a:p>
          <a:p>
            <a:pPr marL="285750" indent="-285750">
              <a:buFont typeface="Arial"/>
              <a:buChar char="•"/>
            </a:pPr>
            <a:r>
              <a:rPr lang="en-US" dirty="0">
                <a:solidFill>
                  <a:srgbClr val="000000"/>
                </a:solidFill>
              </a:rPr>
              <a:t>April 11 | Michelle downloads e-Book (Content) </a:t>
            </a:r>
            <a:r>
              <a:rPr lang="en-US" b="1" dirty="0">
                <a:solidFill>
                  <a:srgbClr val="000000"/>
                </a:solidFill>
              </a:rPr>
              <a:t>-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15 | John attends (Webinar) -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22 | (Opportunity 1) created for $3,000</a:t>
            </a:r>
          </a:p>
          <a:p>
            <a:pPr marL="285750" indent="-285750">
              <a:buFont typeface="Arial"/>
              <a:buChar char="•"/>
            </a:pPr>
            <a:r>
              <a:rPr lang="en-US" dirty="0">
                <a:solidFill>
                  <a:srgbClr val="000000"/>
                </a:solidFill>
              </a:rPr>
              <a:t>April 24 | (Opportunity 2) created for $5,000</a:t>
            </a:r>
          </a:p>
          <a:p>
            <a:pPr marL="285750" indent="-285750">
              <a:buFont typeface="Arial"/>
              <a:buChar char="•"/>
            </a:pPr>
            <a:r>
              <a:rPr lang="en-US" dirty="0">
                <a:solidFill>
                  <a:srgbClr val="000000"/>
                </a:solidFill>
              </a:rPr>
              <a:t>April 25 | John and Michelle are associated to </a:t>
            </a:r>
            <a:r>
              <a:rPr lang="en-US" b="1" dirty="0">
                <a:solidFill>
                  <a:srgbClr val="000000"/>
                </a:solidFill>
              </a:rPr>
              <a:t>both</a:t>
            </a:r>
            <a:r>
              <a:rPr lang="en-US" dirty="0">
                <a:solidFill>
                  <a:srgbClr val="000000"/>
                </a:solidFill>
              </a:rPr>
              <a:t> </a:t>
            </a:r>
            <a:r>
              <a:rPr lang="en-US" dirty="0" err="1" smtClean="0">
                <a:solidFill>
                  <a:srgbClr val="000000"/>
                </a:solidFill>
              </a:rPr>
              <a:t>Opptys</a:t>
            </a:r>
            <a:endParaRPr lang="en-US" dirty="0">
              <a:solidFill>
                <a:srgbClr val="000000"/>
              </a:solidFill>
            </a:endParaRPr>
          </a:p>
          <a:p>
            <a:pPr marL="285750" indent="-285750">
              <a:buFont typeface="Arial"/>
              <a:buChar char="•"/>
            </a:pPr>
            <a:r>
              <a:rPr lang="en-US" dirty="0">
                <a:solidFill>
                  <a:srgbClr val="000000"/>
                </a:solidFill>
              </a:rPr>
              <a:t>April 29 | [</a:t>
            </a:r>
            <a:r>
              <a:rPr lang="en-US" dirty="0" smtClean="0">
                <a:solidFill>
                  <a:srgbClr val="000000"/>
                </a:solidFill>
              </a:rPr>
              <a:t>Oppty </a:t>
            </a:r>
            <a:r>
              <a:rPr lang="en-US" dirty="0">
                <a:solidFill>
                  <a:srgbClr val="000000"/>
                </a:solidFill>
              </a:rPr>
              <a:t>1] is Closed-Won</a:t>
            </a:r>
          </a:p>
          <a:p>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0289432"/>
              </p:ext>
            </p:extLst>
          </p:nvPr>
        </p:nvGraphicFramePr>
        <p:xfrm>
          <a:off x="477009" y="3851039"/>
          <a:ext cx="8293679" cy="2158999"/>
        </p:xfrm>
        <a:graphic>
          <a:graphicData uri="http://schemas.openxmlformats.org/drawingml/2006/table">
            <a:tbl>
              <a:tblPr firstRow="1" bandRow="1">
                <a:tableStyleId>{5C22544A-7EE6-4342-B048-85BDC9FD1C3A}</a:tableStyleId>
              </a:tblPr>
              <a:tblGrid>
                <a:gridCol w="1943083"/>
                <a:gridCol w="1587649"/>
                <a:gridCol w="1587649"/>
                <a:gridCol w="1587649"/>
                <a:gridCol w="1587649"/>
              </a:tblGrid>
              <a:tr h="370840">
                <a:tc>
                  <a:txBody>
                    <a:bodyPr/>
                    <a:lstStyle/>
                    <a:p>
                      <a:r>
                        <a:rPr lang="en-US" dirty="0" smtClean="0"/>
                        <a:t>Program</a:t>
                      </a:r>
                      <a:r>
                        <a:rPr lang="en-US" baseline="0" dirty="0" smtClean="0"/>
                        <a:t> Name</a:t>
                      </a:r>
                      <a:endParaRPr lang="en-US" dirty="0"/>
                    </a:p>
                  </a:txBody>
                  <a:tcPr/>
                </a:tc>
                <a:tc gridSpan="2">
                  <a:txBody>
                    <a:bodyPr/>
                    <a:lstStyle/>
                    <a:p>
                      <a:r>
                        <a:rPr lang="en-US" dirty="0" smtClean="0"/>
                        <a:t>(Tradeshow)</a:t>
                      </a:r>
                      <a:endParaRPr lang="en-US" dirty="0"/>
                    </a:p>
                  </a:txBody>
                  <a:tcPr/>
                </a:tc>
                <a:tc hMerge="1">
                  <a:txBody>
                    <a:bodyPr/>
                    <a:lstStyle/>
                    <a:p>
                      <a:endParaRPr lang="en-US" dirty="0"/>
                    </a:p>
                  </a:txBody>
                  <a:tcPr/>
                </a:tc>
                <a:tc gridSpan="2">
                  <a:txBody>
                    <a:bodyPr/>
                    <a:lstStyle/>
                    <a:p>
                      <a:r>
                        <a:rPr lang="en-US" dirty="0" smtClean="0"/>
                        <a:t>(Webinar)</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solidFill>
                            <a:srgbClr val="1F497D"/>
                          </a:solidFill>
                        </a:rPr>
                        <a:t>(Oppty</a:t>
                      </a:r>
                      <a:r>
                        <a:rPr lang="en-US" baseline="0" dirty="0" smtClean="0">
                          <a:solidFill>
                            <a:srgbClr val="1F497D"/>
                          </a:solidFill>
                        </a:rPr>
                        <a:t> 1</a:t>
                      </a:r>
                      <a:r>
                        <a:rPr lang="en-US" dirty="0" smtClean="0">
                          <a:solidFill>
                            <a:srgbClr val="1F497D"/>
                          </a:solidFill>
                        </a:rPr>
                        <a:t>)</a:t>
                      </a:r>
                      <a:endParaRPr lang="en-US" dirty="0">
                        <a:solidFill>
                          <a:srgbClr val="1F497D"/>
                        </a:solidFill>
                      </a:endParaRPr>
                    </a:p>
                  </a:txBody>
                  <a:tcPr/>
                </a:tc>
                <a:tc>
                  <a:txBody>
                    <a:bodyPr/>
                    <a:lstStyle/>
                    <a:p>
                      <a:r>
                        <a:rPr lang="en-US" dirty="0" smtClean="0">
                          <a:solidFill>
                            <a:srgbClr val="008000"/>
                          </a:solidFill>
                        </a:rPr>
                        <a:t>(Oppty</a:t>
                      </a:r>
                      <a:r>
                        <a:rPr lang="en-US" baseline="0" dirty="0" smtClean="0">
                          <a:solidFill>
                            <a:srgbClr val="008000"/>
                          </a:solidFill>
                        </a:rPr>
                        <a:t> 2</a:t>
                      </a:r>
                      <a:r>
                        <a:rPr lang="en-US" dirty="0" smtClean="0">
                          <a:solidFill>
                            <a:srgbClr val="008000"/>
                          </a:solidFill>
                        </a:rPr>
                        <a:t>)</a:t>
                      </a:r>
                      <a:endParaRPr lang="en-US" dirty="0">
                        <a:solidFill>
                          <a:srgbClr val="008000"/>
                        </a:solidFill>
                      </a:endParaRPr>
                    </a:p>
                  </a:txBody>
                  <a:tcPr/>
                </a:tc>
                <a:tc>
                  <a:txBody>
                    <a:bodyPr/>
                    <a:lstStyle/>
                    <a:p>
                      <a:r>
                        <a:rPr lang="en-US" dirty="0" smtClean="0">
                          <a:solidFill>
                            <a:schemeClr val="bg2"/>
                          </a:solidFill>
                        </a:rPr>
                        <a:t>(Oppty 1)</a:t>
                      </a:r>
                      <a:endParaRPr lang="en-US" dirty="0">
                        <a:solidFill>
                          <a:schemeClr val="bg2"/>
                        </a:solidFill>
                      </a:endParaRPr>
                    </a:p>
                  </a:txBody>
                  <a:tcPr/>
                </a:tc>
                <a:tc>
                  <a:txBody>
                    <a:bodyPr/>
                    <a:lstStyle/>
                    <a:p>
                      <a:r>
                        <a:rPr lang="en-US" dirty="0" smtClean="0">
                          <a:solidFill>
                            <a:srgbClr val="008000"/>
                          </a:solidFill>
                        </a:rPr>
                        <a:t>(Oppty 2)</a:t>
                      </a:r>
                      <a:endParaRPr lang="en-US" dirty="0">
                        <a:solidFill>
                          <a:srgbClr val="008000"/>
                        </a:solidFill>
                      </a:endParaRPr>
                    </a:p>
                  </a:txBody>
                  <a:tcPr/>
                </a:tc>
              </a:tr>
              <a:tr h="370840">
                <a:tc>
                  <a:txBody>
                    <a:bodyPr/>
                    <a:lstStyle/>
                    <a:p>
                      <a:r>
                        <a:rPr lang="en-US" dirty="0" smtClean="0"/>
                        <a:t>(MT) Oppty Created</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53411">
                <a:tc>
                  <a:txBody>
                    <a:bodyPr/>
                    <a:lstStyle/>
                    <a:p>
                      <a:r>
                        <a:rPr lang="en-US" dirty="0" smtClean="0"/>
                        <a:t>(</a:t>
                      </a:r>
                      <a:r>
                        <a:rPr lang="en-US" dirty="0" smtClean="0"/>
                        <a:t>MT</a:t>
                      </a:r>
                      <a:r>
                        <a:rPr lang="en-US" dirty="0" smtClean="0"/>
                        <a:t>) Pipeline</a:t>
                      </a:r>
                      <a:r>
                        <a:rPr lang="en-US" baseline="0" dirty="0" smtClean="0"/>
                        <a:t> Created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t>
                      </a:r>
                      <a:r>
                        <a:rPr lang="en-US" dirty="0" smtClean="0"/>
                        <a:t>MT</a:t>
                      </a:r>
                      <a:r>
                        <a:rPr lang="en-US" dirty="0" smtClean="0"/>
                        <a:t>)</a:t>
                      </a:r>
                      <a:r>
                        <a:rPr lang="en-US" baseline="0" dirty="0" smtClean="0"/>
                        <a:t> Oppty Won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t>
                      </a:r>
                      <a:r>
                        <a:rPr lang="en-US" dirty="0" smtClean="0"/>
                        <a:t>MT</a:t>
                      </a:r>
                      <a:r>
                        <a:rPr lang="en-US" dirty="0" smtClean="0"/>
                        <a:t>) Revenue Won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908768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26</a:t>
            </a:fld>
            <a:endParaRPr lang="en-US" altLang="x-none" sz="923">
              <a:solidFill>
                <a:prstClr val="white"/>
              </a:solidFill>
            </a:endParaRPr>
          </a:p>
        </p:txBody>
      </p:sp>
      <p:sp>
        <p:nvSpPr>
          <p:cNvPr id="3" name="Rectangle 2"/>
          <p:cNvSpPr/>
          <p:nvPr/>
        </p:nvSpPr>
        <p:spPr>
          <a:xfrm>
            <a:off x="432311" y="640904"/>
            <a:ext cx="8098084" cy="2308324"/>
          </a:xfrm>
          <a:prstGeom prst="rect">
            <a:avLst/>
          </a:prstGeom>
        </p:spPr>
        <p:txBody>
          <a:bodyPr wrap="square">
            <a:spAutoFit/>
          </a:bodyPr>
          <a:lstStyle/>
          <a:p>
            <a:r>
              <a:rPr lang="en-US" b="1" dirty="0">
                <a:solidFill>
                  <a:srgbClr val="000000"/>
                </a:solidFill>
              </a:rPr>
              <a:t>Attribution Example </a:t>
            </a:r>
            <a:r>
              <a:rPr lang="en-US" b="1" dirty="0" smtClean="0">
                <a:solidFill>
                  <a:srgbClr val="000000"/>
                </a:solidFill>
              </a:rPr>
              <a:t>4</a:t>
            </a:r>
            <a:endParaRPr lang="en-US" dirty="0" smtClean="0">
              <a:solidFill>
                <a:srgbClr val="000000"/>
              </a:solidFill>
            </a:endParaRPr>
          </a:p>
          <a:p>
            <a:pPr marL="285750" indent="-285750">
              <a:buFont typeface="Arial"/>
              <a:buChar char="•"/>
            </a:pPr>
            <a:r>
              <a:rPr lang="en-US" dirty="0">
                <a:solidFill>
                  <a:srgbClr val="000000"/>
                </a:solidFill>
              </a:rPr>
              <a:t>April 11 | Michelle downloads e-Book (Content) -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15 | John attends (Webinar) - </a:t>
            </a:r>
            <a:r>
              <a:rPr lang="en-US" b="1" dirty="0" smtClean="0">
                <a:solidFill>
                  <a:srgbClr val="000000"/>
                </a:solidFill>
              </a:rPr>
              <a:t>success</a:t>
            </a:r>
            <a:endParaRPr lang="en-US" b="1" dirty="0">
              <a:solidFill>
                <a:srgbClr val="000000"/>
              </a:solidFill>
            </a:endParaRPr>
          </a:p>
          <a:p>
            <a:pPr marL="285750" indent="-285750">
              <a:buFont typeface="Arial"/>
              <a:buChar char="•"/>
            </a:pPr>
            <a:r>
              <a:rPr lang="en-US" dirty="0">
                <a:solidFill>
                  <a:srgbClr val="000000"/>
                </a:solidFill>
              </a:rPr>
              <a:t>April 22 | (Opportunity 1) created for $3,000</a:t>
            </a:r>
          </a:p>
          <a:p>
            <a:pPr marL="285750" indent="-285750">
              <a:buFont typeface="Arial"/>
              <a:buChar char="•"/>
            </a:pPr>
            <a:r>
              <a:rPr lang="en-US" dirty="0">
                <a:solidFill>
                  <a:srgbClr val="000000"/>
                </a:solidFill>
              </a:rPr>
              <a:t>April 24 | (Opportunity 2) created for $5,000</a:t>
            </a:r>
          </a:p>
          <a:p>
            <a:pPr marL="285750" indent="-285750">
              <a:buFont typeface="Arial"/>
              <a:buChar char="•"/>
            </a:pPr>
            <a:r>
              <a:rPr lang="en-US" dirty="0">
                <a:solidFill>
                  <a:srgbClr val="000000"/>
                </a:solidFill>
              </a:rPr>
              <a:t>April 25 | John and Michelle are associated to </a:t>
            </a:r>
            <a:r>
              <a:rPr lang="en-US" b="1" dirty="0">
                <a:solidFill>
                  <a:srgbClr val="000000"/>
                </a:solidFill>
              </a:rPr>
              <a:t>both</a:t>
            </a:r>
            <a:r>
              <a:rPr lang="en-US" dirty="0">
                <a:solidFill>
                  <a:srgbClr val="000000"/>
                </a:solidFill>
              </a:rPr>
              <a:t> </a:t>
            </a:r>
            <a:r>
              <a:rPr lang="en-US" dirty="0" err="1" smtClean="0">
                <a:solidFill>
                  <a:srgbClr val="000000"/>
                </a:solidFill>
              </a:rPr>
              <a:t>Opptys</a:t>
            </a:r>
            <a:endParaRPr lang="en-US" dirty="0">
              <a:solidFill>
                <a:srgbClr val="000000"/>
              </a:solidFill>
            </a:endParaRPr>
          </a:p>
          <a:p>
            <a:pPr marL="285750" indent="-285750">
              <a:buFont typeface="Arial"/>
              <a:buChar char="•"/>
            </a:pPr>
            <a:r>
              <a:rPr lang="en-US" dirty="0">
                <a:solidFill>
                  <a:srgbClr val="000000"/>
                </a:solidFill>
              </a:rPr>
              <a:t>April 29 | [</a:t>
            </a:r>
            <a:r>
              <a:rPr lang="en-US" dirty="0" smtClean="0">
                <a:solidFill>
                  <a:srgbClr val="000000"/>
                </a:solidFill>
              </a:rPr>
              <a:t>Oppty </a:t>
            </a:r>
            <a:r>
              <a:rPr lang="en-US" dirty="0">
                <a:solidFill>
                  <a:srgbClr val="000000"/>
                </a:solidFill>
              </a:rPr>
              <a:t>1] is Closed-Won</a:t>
            </a:r>
          </a:p>
          <a:p>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99484259"/>
              </p:ext>
            </p:extLst>
          </p:nvPr>
        </p:nvGraphicFramePr>
        <p:xfrm>
          <a:off x="511337" y="3095951"/>
          <a:ext cx="8293679" cy="2158999"/>
        </p:xfrm>
        <a:graphic>
          <a:graphicData uri="http://schemas.openxmlformats.org/drawingml/2006/table">
            <a:tbl>
              <a:tblPr firstRow="1" bandRow="1">
                <a:tableStyleId>{5C22544A-7EE6-4342-B048-85BDC9FD1C3A}</a:tableStyleId>
              </a:tblPr>
              <a:tblGrid>
                <a:gridCol w="1943083"/>
                <a:gridCol w="1587649"/>
                <a:gridCol w="1587649"/>
                <a:gridCol w="1587649"/>
                <a:gridCol w="1587649"/>
              </a:tblGrid>
              <a:tr h="370840">
                <a:tc>
                  <a:txBody>
                    <a:bodyPr/>
                    <a:lstStyle/>
                    <a:p>
                      <a:r>
                        <a:rPr lang="en-US" dirty="0" smtClean="0"/>
                        <a:t>Program</a:t>
                      </a:r>
                      <a:r>
                        <a:rPr lang="en-US" baseline="0" dirty="0" smtClean="0"/>
                        <a:t> Name</a:t>
                      </a:r>
                      <a:endParaRPr lang="en-US" dirty="0"/>
                    </a:p>
                  </a:txBody>
                  <a:tcPr/>
                </a:tc>
                <a:tc gridSpan="2">
                  <a:txBody>
                    <a:bodyPr/>
                    <a:lstStyle/>
                    <a:p>
                      <a:r>
                        <a:rPr lang="en-US" dirty="0" smtClean="0"/>
                        <a:t>(Tradeshow)</a:t>
                      </a:r>
                      <a:endParaRPr lang="en-US" dirty="0"/>
                    </a:p>
                  </a:txBody>
                  <a:tcPr/>
                </a:tc>
                <a:tc hMerge="1">
                  <a:txBody>
                    <a:bodyPr/>
                    <a:lstStyle/>
                    <a:p>
                      <a:endParaRPr lang="en-US" dirty="0"/>
                    </a:p>
                  </a:txBody>
                  <a:tcPr/>
                </a:tc>
                <a:tc gridSpan="2">
                  <a:txBody>
                    <a:bodyPr/>
                    <a:lstStyle/>
                    <a:p>
                      <a:r>
                        <a:rPr lang="en-US" dirty="0" smtClean="0"/>
                        <a:t>(Webinar)</a:t>
                      </a:r>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solidFill>
                            <a:srgbClr val="1F497D"/>
                          </a:solidFill>
                        </a:rPr>
                        <a:t>(Oppty</a:t>
                      </a:r>
                      <a:r>
                        <a:rPr lang="en-US" baseline="0" dirty="0" smtClean="0">
                          <a:solidFill>
                            <a:srgbClr val="1F497D"/>
                          </a:solidFill>
                        </a:rPr>
                        <a:t> 1</a:t>
                      </a:r>
                      <a:r>
                        <a:rPr lang="en-US" dirty="0" smtClean="0">
                          <a:solidFill>
                            <a:srgbClr val="1F497D"/>
                          </a:solidFill>
                        </a:rPr>
                        <a:t>)</a:t>
                      </a:r>
                      <a:endParaRPr lang="en-US" dirty="0">
                        <a:solidFill>
                          <a:srgbClr val="1F497D"/>
                        </a:solidFill>
                      </a:endParaRPr>
                    </a:p>
                  </a:txBody>
                  <a:tcPr/>
                </a:tc>
                <a:tc>
                  <a:txBody>
                    <a:bodyPr/>
                    <a:lstStyle/>
                    <a:p>
                      <a:r>
                        <a:rPr lang="en-US" dirty="0" smtClean="0">
                          <a:solidFill>
                            <a:srgbClr val="008000"/>
                          </a:solidFill>
                        </a:rPr>
                        <a:t>(Oppty</a:t>
                      </a:r>
                      <a:r>
                        <a:rPr lang="en-US" baseline="0" dirty="0" smtClean="0">
                          <a:solidFill>
                            <a:srgbClr val="008000"/>
                          </a:solidFill>
                        </a:rPr>
                        <a:t> 2</a:t>
                      </a:r>
                      <a:r>
                        <a:rPr lang="en-US" dirty="0" smtClean="0">
                          <a:solidFill>
                            <a:srgbClr val="008000"/>
                          </a:solidFill>
                        </a:rPr>
                        <a:t>)</a:t>
                      </a:r>
                      <a:endParaRPr lang="en-US" dirty="0">
                        <a:solidFill>
                          <a:srgbClr val="008000"/>
                        </a:solidFill>
                      </a:endParaRPr>
                    </a:p>
                  </a:txBody>
                  <a:tcPr/>
                </a:tc>
                <a:tc>
                  <a:txBody>
                    <a:bodyPr/>
                    <a:lstStyle/>
                    <a:p>
                      <a:r>
                        <a:rPr lang="en-US" dirty="0" smtClean="0">
                          <a:solidFill>
                            <a:schemeClr val="bg2"/>
                          </a:solidFill>
                        </a:rPr>
                        <a:t>(Oppty 1)</a:t>
                      </a:r>
                      <a:endParaRPr lang="en-US" dirty="0">
                        <a:solidFill>
                          <a:schemeClr val="bg2"/>
                        </a:solidFill>
                      </a:endParaRPr>
                    </a:p>
                  </a:txBody>
                  <a:tcPr/>
                </a:tc>
                <a:tc>
                  <a:txBody>
                    <a:bodyPr/>
                    <a:lstStyle/>
                    <a:p>
                      <a:r>
                        <a:rPr lang="en-US" dirty="0" smtClean="0">
                          <a:solidFill>
                            <a:srgbClr val="008000"/>
                          </a:solidFill>
                        </a:rPr>
                        <a:t>(Oppty 2)</a:t>
                      </a:r>
                      <a:endParaRPr lang="en-US" dirty="0">
                        <a:solidFill>
                          <a:srgbClr val="008000"/>
                        </a:solidFill>
                      </a:endParaRPr>
                    </a:p>
                  </a:txBody>
                  <a:tcPr/>
                </a:tc>
              </a:tr>
              <a:tr h="370840">
                <a:tc>
                  <a:txBody>
                    <a:bodyPr/>
                    <a:lstStyle/>
                    <a:p>
                      <a:r>
                        <a:rPr lang="en-US" dirty="0" smtClean="0"/>
                        <a:t>(FT) Oppty Created</a:t>
                      </a:r>
                      <a:endParaRPr lang="en-US" dirty="0"/>
                    </a:p>
                  </a:txBody>
                  <a:tcPr/>
                </a:tc>
                <a:tc>
                  <a:txBody>
                    <a:bodyPr/>
                    <a:lstStyle/>
                    <a:p>
                      <a:r>
                        <a:rPr lang="en-US" smtClean="0"/>
                        <a:t>0.5</a:t>
                      </a:r>
                      <a:endParaRPr lang="en-US" dirty="0"/>
                    </a:p>
                  </a:txBody>
                  <a:tcPr/>
                </a:tc>
                <a:tc>
                  <a:txBody>
                    <a:bodyPr/>
                    <a:lstStyle/>
                    <a:p>
                      <a:r>
                        <a:rPr lang="en-US" smtClean="0"/>
                        <a:t>0.5</a:t>
                      </a:r>
                      <a:endParaRPr lang="en-US" dirty="0"/>
                    </a:p>
                  </a:txBody>
                  <a:tcPr/>
                </a:tc>
                <a:tc>
                  <a:txBody>
                    <a:bodyPr/>
                    <a:lstStyle/>
                    <a:p>
                      <a:r>
                        <a:rPr lang="en-US" dirty="0" smtClean="0"/>
                        <a:t>0.5</a:t>
                      </a:r>
                      <a:endParaRPr lang="en-US" dirty="0"/>
                    </a:p>
                  </a:txBody>
                  <a:tcPr/>
                </a:tc>
                <a:tc>
                  <a:txBody>
                    <a:bodyPr/>
                    <a:lstStyle/>
                    <a:p>
                      <a:r>
                        <a:rPr lang="en-US" dirty="0" smtClean="0"/>
                        <a:t>0.5</a:t>
                      </a:r>
                      <a:endParaRPr lang="en-US" dirty="0"/>
                    </a:p>
                  </a:txBody>
                  <a:tcPr/>
                </a:tc>
              </a:tr>
              <a:tr h="253411">
                <a:tc>
                  <a:txBody>
                    <a:bodyPr/>
                    <a:lstStyle/>
                    <a:p>
                      <a:r>
                        <a:rPr lang="en-US" dirty="0" smtClean="0"/>
                        <a:t>(FT) Pipeline</a:t>
                      </a:r>
                      <a:r>
                        <a:rPr lang="en-US" baseline="0" dirty="0" smtClean="0"/>
                        <a:t> Created</a:t>
                      </a:r>
                      <a:endParaRPr lang="en-US" dirty="0"/>
                    </a:p>
                  </a:txBody>
                  <a:tcPr/>
                </a:tc>
                <a:tc>
                  <a:txBody>
                    <a:bodyPr/>
                    <a:lstStyle/>
                    <a:p>
                      <a:r>
                        <a:rPr lang="en-US" dirty="0" smtClean="0"/>
                        <a:t>$1,500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$2,500</a:t>
                      </a:r>
                    </a:p>
                  </a:txBody>
                  <a:tcPr/>
                </a:tc>
              </a:tr>
              <a:tr h="370840">
                <a:tc>
                  <a:txBody>
                    <a:bodyPr/>
                    <a:lstStyle/>
                    <a:p>
                      <a:r>
                        <a:rPr lang="en-US" dirty="0" smtClean="0"/>
                        <a:t>(FT)</a:t>
                      </a:r>
                      <a:r>
                        <a:rPr lang="en-US" baseline="0" dirty="0" smtClean="0"/>
                        <a:t> Oppty Won</a:t>
                      </a:r>
                      <a:endParaRPr lang="en-US" dirty="0"/>
                    </a:p>
                  </a:txBody>
                  <a:tcPr/>
                </a:tc>
                <a:tc>
                  <a:txBody>
                    <a:bodyPr/>
                    <a:lstStyle/>
                    <a:p>
                      <a:r>
                        <a:rPr lang="en-US" dirty="0" smtClean="0"/>
                        <a:t>0.5</a:t>
                      </a:r>
                      <a:endParaRPr lang="en-US" dirty="0"/>
                    </a:p>
                  </a:txBody>
                  <a:tcPr/>
                </a:tc>
                <a:tc>
                  <a:txBody>
                    <a:bodyPr/>
                    <a:lstStyle/>
                    <a:p>
                      <a:r>
                        <a:rPr lang="en-US" dirty="0" smtClean="0"/>
                        <a:t>-</a:t>
                      </a:r>
                      <a:endParaRPr lang="en-US" dirty="0"/>
                    </a:p>
                  </a:txBody>
                  <a:tcPr/>
                </a:tc>
                <a:tc>
                  <a:txBody>
                    <a:bodyPr/>
                    <a:lstStyle/>
                    <a:p>
                      <a:r>
                        <a:rPr lang="en-US" dirty="0" smtClean="0"/>
                        <a:t>0.5</a:t>
                      </a:r>
                      <a:endParaRPr lang="en-US" dirty="0"/>
                    </a:p>
                  </a:txBody>
                  <a:tcPr/>
                </a:tc>
                <a:tc>
                  <a:txBody>
                    <a:bodyPr/>
                    <a:lstStyle/>
                    <a:p>
                      <a:r>
                        <a:rPr lang="en-US" dirty="0" smtClean="0"/>
                        <a:t>-</a:t>
                      </a:r>
                      <a:endParaRPr lang="en-US" dirty="0"/>
                    </a:p>
                  </a:txBody>
                  <a:tcPr/>
                </a:tc>
              </a:tr>
              <a:tr h="370840">
                <a:tc>
                  <a:txBody>
                    <a:bodyPr/>
                    <a:lstStyle/>
                    <a:p>
                      <a:r>
                        <a:rPr lang="en-US" dirty="0" smtClean="0"/>
                        <a:t>(FT) Revenue Won</a:t>
                      </a:r>
                      <a:endParaRPr lang="en-US" dirty="0"/>
                    </a:p>
                  </a:txBody>
                  <a:tcPr/>
                </a:tc>
                <a:tc>
                  <a:txBody>
                    <a:bodyPr/>
                    <a:lstStyle/>
                    <a:p>
                      <a:r>
                        <a:rPr lang="en-US" dirty="0" smtClean="0"/>
                        <a:t>$1,500</a:t>
                      </a:r>
                      <a:endParaRPr lang="en-US" dirty="0"/>
                    </a:p>
                  </a:txBody>
                  <a:tcPr/>
                </a:tc>
                <a:tc>
                  <a:txBody>
                    <a:bodyPr/>
                    <a:lstStyle/>
                    <a:p>
                      <a:r>
                        <a:rPr lang="en-US" dirty="0" smtClean="0"/>
                        <a:t>-</a:t>
                      </a:r>
                      <a:endParaRPr lang="en-US" dirty="0"/>
                    </a:p>
                  </a:txBody>
                  <a:tcPr/>
                </a:tc>
                <a:tc>
                  <a:txBody>
                    <a:bodyPr/>
                    <a:lstStyle/>
                    <a:p>
                      <a:r>
                        <a:rPr lang="en-US" dirty="0" smtClean="0"/>
                        <a:t>$1,500</a:t>
                      </a:r>
                      <a:endParaRPr lang="en-US" dirty="0"/>
                    </a:p>
                  </a:txBody>
                  <a:tcPr/>
                </a:tc>
                <a:tc>
                  <a:txBody>
                    <a:bodyPr/>
                    <a:lstStyle/>
                    <a:p>
                      <a:r>
                        <a:rPr lang="en-US" dirty="0" smtClean="0"/>
                        <a:t>-</a:t>
                      </a:r>
                      <a:endParaRPr lang="en-US" dirty="0"/>
                    </a:p>
                  </a:txBody>
                  <a:tcPr/>
                </a:tc>
              </a:tr>
            </a:tbl>
          </a:graphicData>
        </a:graphic>
      </p:graphicFrame>
      <p:sp>
        <p:nvSpPr>
          <p:cNvPr id="5" name="Rectangle 4"/>
          <p:cNvSpPr/>
          <p:nvPr/>
        </p:nvSpPr>
        <p:spPr>
          <a:xfrm>
            <a:off x="511366" y="2643699"/>
            <a:ext cx="1005403" cy="369332"/>
          </a:xfrm>
          <a:prstGeom prst="rect">
            <a:avLst/>
          </a:prstGeom>
        </p:spPr>
        <p:txBody>
          <a:bodyPr wrap="none">
            <a:spAutoFit/>
          </a:bodyPr>
          <a:lstStyle/>
          <a:p>
            <a:r>
              <a:rPr lang="en-US" b="1" dirty="0" smtClean="0">
                <a:solidFill>
                  <a:srgbClr val="000000"/>
                </a:solidFill>
              </a:rPr>
              <a:t>Answers</a:t>
            </a:r>
            <a:endParaRPr lang="en-US" dirty="0">
              <a:solidFill>
                <a:srgbClr val="000000"/>
              </a:solidFill>
            </a:endParaRPr>
          </a:p>
        </p:txBody>
      </p:sp>
      <p:sp>
        <p:nvSpPr>
          <p:cNvPr id="6" name="Rectangle 5"/>
          <p:cNvSpPr/>
          <p:nvPr/>
        </p:nvSpPr>
        <p:spPr>
          <a:xfrm>
            <a:off x="466640" y="5399367"/>
            <a:ext cx="844135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600" dirty="0">
                <a:solidFill>
                  <a:srgbClr val="FFFFFF"/>
                </a:solidFill>
                <a:latin typeface="Arial"/>
              </a:rPr>
              <a:t>When you have multiple opportunities and multiple people with program success, you have to split the credit between the people and programs. However, notice that the credit for opportunity 1 and 2 are not combined. Each is a distinct credit evaluation.</a:t>
            </a:r>
          </a:p>
          <a:p>
            <a:r>
              <a:rPr lang="en-US" sz="1600" dirty="0">
                <a:solidFill>
                  <a:srgbClr val="FFFFFF"/>
                </a:solidFill>
                <a:latin typeface="Arial"/>
              </a:rPr>
              <a:t>When many people are involved, Marketo will automatically calculate the fractions of an opportunity to give credit for</a:t>
            </a:r>
            <a:r>
              <a:rPr lang="en-US" sz="1600" dirty="0" smtClean="0">
                <a:solidFill>
                  <a:srgbClr val="FFFFFF"/>
                </a:solidFill>
                <a:latin typeface="Arial"/>
              </a:rPr>
              <a:t>.</a:t>
            </a:r>
            <a:endParaRPr lang="en-US" sz="1600" dirty="0">
              <a:solidFill>
                <a:srgbClr val="FFFFFF"/>
              </a:solidFill>
              <a:latin typeface="Arial"/>
            </a:endParaRPr>
          </a:p>
        </p:txBody>
      </p:sp>
    </p:spTree>
    <p:extLst>
      <p:ext uri="{BB962C8B-B14F-4D97-AF65-F5344CB8AC3E}">
        <p14:creationId xmlns:p14="http://schemas.microsoft.com/office/powerpoint/2010/main" val="2107369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t" anchorCtr="0">
            <a:noAutofit/>
          </a:bodyPr>
          <a:lstStyle/>
          <a:p>
            <a:pPr algn="ctr" eaLnBrk="1" fontAlgn="auto" hangingPunct="1">
              <a:spcBef>
                <a:spcPts val="0"/>
              </a:spcBef>
              <a:spcAft>
                <a:spcPts val="0"/>
              </a:spcAft>
              <a:buClr>
                <a:srgbClr val="FFFFFF"/>
              </a:buClr>
              <a:buSzPct val="25000"/>
              <a:buFont typeface="Calibri"/>
              <a:buNone/>
            </a:pPr>
            <a:fld id="{DB4E92FA-E92B-1F46-914F-8561E7A9466E}" type="slidenum">
              <a:rPr lang="en-US" altLang="x-none" sz="1000" kern="0">
                <a:solidFill>
                  <a:srgbClr val="FFFFFF"/>
                </a:solidFill>
                <a:latin typeface="Calibri"/>
                <a:ea typeface="Calibri"/>
                <a:cs typeface="Calibri"/>
              </a:rPr>
              <a:pPr algn="ctr" eaLnBrk="1" fontAlgn="auto" hangingPunct="1">
                <a:spcBef>
                  <a:spcPts val="0"/>
                </a:spcBef>
                <a:spcAft>
                  <a:spcPts val="0"/>
                </a:spcAft>
                <a:buClr>
                  <a:srgbClr val="FFFFFF"/>
                </a:buClr>
                <a:buSzPct val="25000"/>
                <a:buFont typeface="Calibri"/>
                <a:buNone/>
              </a:pPr>
              <a:t>3</a:t>
            </a:fld>
            <a:endParaRPr lang="en-US" altLang="x-none" sz="1000" kern="0">
              <a:solidFill>
                <a:srgbClr val="FFFFFF"/>
              </a:solidFill>
              <a:latin typeface="Calibri"/>
              <a:ea typeface="Calibri"/>
              <a:cs typeface="Calibri"/>
            </a:endParaRPr>
          </a:p>
        </p:txBody>
      </p:sp>
      <p:sp>
        <p:nvSpPr>
          <p:cNvPr id="118" name="Title 1"/>
          <p:cNvSpPr txBox="1">
            <a:spLocks/>
          </p:cNvSpPr>
          <p:nvPr/>
        </p:nvSpPr>
        <p:spPr bwMode="auto">
          <a:xfrm>
            <a:off x="1000945" y="472026"/>
            <a:ext cx="7187711" cy="68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fontAlgn="base">
              <a:lnSpc>
                <a:spcPct val="90000"/>
              </a:lnSpc>
              <a:spcBef>
                <a:spcPct val="0"/>
              </a:spcBef>
              <a:spcAft>
                <a:spcPct val="0"/>
              </a:spcAft>
            </a:pPr>
            <a:r>
              <a:rPr lang="en-GB" altLang="x-none" sz="4431" kern="1200" dirty="0" smtClean="0">
                <a:solidFill>
                  <a:prstClr val="black"/>
                </a:solidFill>
              </a:rPr>
              <a:t>AGENDA</a:t>
            </a:r>
            <a:endParaRPr lang="en-GB" altLang="x-none" sz="4431" kern="1200" dirty="0">
              <a:solidFill>
                <a:prstClr val="black"/>
              </a:solidFill>
            </a:endParaRPr>
          </a:p>
        </p:txBody>
      </p:sp>
      <p:grpSp>
        <p:nvGrpSpPr>
          <p:cNvPr id="296" name="Group 13"/>
          <p:cNvGrpSpPr>
            <a:grpSpLocks/>
          </p:cNvGrpSpPr>
          <p:nvPr/>
        </p:nvGrpSpPr>
        <p:grpSpPr bwMode="auto">
          <a:xfrm>
            <a:off x="2288769" y="2066441"/>
            <a:ext cx="5216957" cy="250083"/>
            <a:chOff x="1169988" y="1956542"/>
            <a:chExt cx="5217775" cy="250083"/>
          </a:xfrm>
        </p:grpSpPr>
        <p:sp>
          <p:nvSpPr>
            <p:cNvPr id="297" name="Text Placeholder 2"/>
            <p:cNvSpPr txBox="1">
              <a:spLocks/>
            </p:cNvSpPr>
            <p:nvPr/>
          </p:nvSpPr>
          <p:spPr bwMode="auto">
            <a:xfrm>
              <a:off x="1616075" y="1956542"/>
              <a:ext cx="4771688" cy="249382"/>
            </a:xfrm>
            <a:prstGeom prst="rect">
              <a:avLst/>
            </a:prstGeom>
            <a:noFill/>
            <a:ln w="9525">
              <a:noFill/>
              <a:miter lim="800000"/>
              <a:headEnd/>
              <a:tailEnd/>
            </a:ln>
          </p:spPr>
          <p:txBody>
            <a:bodyPr anchor="ctr"/>
            <a:lstStyle/>
            <a:p>
              <a:pPr marL="0" marR="0" lvl="0" indent="0" defTabSz="914400" eaLnBrk="1" fontAlgn="auto" latinLnBrk="0" hangingPunct="1">
                <a:lnSpc>
                  <a:spcPct val="90000"/>
                </a:lnSpc>
                <a:spcBef>
                  <a:spcPts val="1000"/>
                </a:spcBef>
                <a:spcAft>
                  <a:spcPts val="0"/>
                </a:spcAft>
                <a:buClrTx/>
                <a:buSzTx/>
                <a:buFont typeface="Arial" pitchFamily="34" charset="0"/>
                <a:buNone/>
                <a:tabLst/>
                <a:defRPr/>
              </a:pPr>
              <a:r>
                <a:rPr kumimoji="0" lang="en-GB" sz="1800" b="1" i="0" u="none" strike="noStrike" kern="0" cap="none" spc="0" normalizeH="0" baseline="0" noProof="0" dirty="0" smtClean="0">
                  <a:ln>
                    <a:noFill/>
                  </a:ln>
                  <a:solidFill>
                    <a:sysClr val="windowText" lastClr="000000"/>
                  </a:solidFill>
                  <a:effectLst/>
                  <a:uLnTx/>
                  <a:uFillTx/>
                </a:rPr>
                <a:t>First Touch, Last Touch,</a:t>
              </a:r>
              <a:r>
                <a:rPr kumimoji="0" lang="en-GB" sz="1800" b="1" i="0" u="none" strike="noStrike" kern="0" cap="none" spc="0" normalizeH="0" noProof="0" dirty="0" smtClean="0">
                  <a:ln>
                    <a:noFill/>
                  </a:ln>
                  <a:solidFill>
                    <a:sysClr val="windowText" lastClr="000000"/>
                  </a:solidFill>
                  <a:effectLst/>
                  <a:uLnTx/>
                  <a:uFillTx/>
                </a:rPr>
                <a:t> or Something Else?</a:t>
              </a:r>
              <a:endParaRPr kumimoji="0" lang="en-GB" sz="1800" b="1" i="0" u="none" strike="noStrike" kern="0" cap="none" spc="0" normalizeH="0" baseline="0" noProof="0" dirty="0">
                <a:ln>
                  <a:noFill/>
                </a:ln>
                <a:solidFill>
                  <a:sysClr val="windowText" lastClr="000000"/>
                </a:solidFill>
                <a:effectLst/>
                <a:uLnTx/>
                <a:uFillTx/>
              </a:endParaRPr>
            </a:p>
          </p:txBody>
        </p:sp>
        <p:pic>
          <p:nvPicPr>
            <p:cNvPr id="298" name="Picture 26"/>
            <p:cNvPicPr>
              <a:picLocks noChangeAspect="1"/>
            </p:cNvPicPr>
            <p:nvPr/>
          </p:nvPicPr>
          <p:blipFill>
            <a:blip r:embed="rId2" cstate="print"/>
            <a:srcRect/>
            <a:stretch>
              <a:fillRect/>
            </a:stretch>
          </p:blipFill>
          <p:spPr bwMode="auto">
            <a:xfrm>
              <a:off x="1169988" y="1990725"/>
              <a:ext cx="254000" cy="215900"/>
            </a:xfrm>
            <a:prstGeom prst="rect">
              <a:avLst/>
            </a:prstGeom>
            <a:noFill/>
            <a:ln w="9525">
              <a:noFill/>
              <a:miter lim="800000"/>
              <a:headEnd/>
              <a:tailEnd/>
            </a:ln>
          </p:spPr>
        </p:pic>
      </p:grpSp>
      <p:grpSp>
        <p:nvGrpSpPr>
          <p:cNvPr id="299" name="Group 14"/>
          <p:cNvGrpSpPr>
            <a:grpSpLocks/>
          </p:cNvGrpSpPr>
          <p:nvPr/>
        </p:nvGrpSpPr>
        <p:grpSpPr bwMode="auto">
          <a:xfrm>
            <a:off x="2288762" y="2861345"/>
            <a:ext cx="3847942" cy="261938"/>
            <a:chOff x="1172976" y="2654295"/>
            <a:chExt cx="3570847" cy="261938"/>
          </a:xfrm>
        </p:grpSpPr>
        <p:sp>
          <p:nvSpPr>
            <p:cNvPr id="300" name="Text Placeholder 2"/>
            <p:cNvSpPr txBox="1">
              <a:spLocks/>
            </p:cNvSpPr>
            <p:nvPr/>
          </p:nvSpPr>
          <p:spPr bwMode="auto">
            <a:xfrm>
              <a:off x="1619063" y="2654295"/>
              <a:ext cx="3124760" cy="261938"/>
            </a:xfrm>
            <a:prstGeom prst="rect">
              <a:avLst/>
            </a:prstGeom>
            <a:noFill/>
            <a:ln w="9525">
              <a:noFill/>
              <a:miter lim="800000"/>
              <a:headEnd/>
              <a:tailEnd/>
            </a:ln>
          </p:spPr>
          <p:txBody>
            <a:bodyPr anchor="ctr"/>
            <a:lstStyle/>
            <a:p>
              <a:pPr marL="0" marR="0" lvl="0" indent="0" defTabSz="914400" eaLnBrk="1" fontAlgn="auto" latinLnBrk="0" hangingPunct="1">
                <a:lnSpc>
                  <a:spcPct val="90000"/>
                </a:lnSpc>
                <a:spcBef>
                  <a:spcPts val="1000"/>
                </a:spcBef>
                <a:spcAft>
                  <a:spcPts val="0"/>
                </a:spcAft>
                <a:buClrTx/>
                <a:buSzTx/>
                <a:buFont typeface="Arial" pitchFamily="34" charset="0"/>
                <a:buNone/>
                <a:tabLst/>
                <a:defRPr/>
              </a:pPr>
              <a:r>
                <a:rPr lang="en-GB" b="1" kern="0" dirty="0" smtClean="0">
                  <a:solidFill>
                    <a:sysClr val="windowText" lastClr="000000"/>
                  </a:solidFill>
                </a:rPr>
                <a:t>Philosophy of Conversions</a:t>
              </a:r>
              <a:endParaRPr kumimoji="0" lang="en-GB" sz="1800" b="1" i="0" u="none" strike="noStrike" kern="0" cap="none" spc="0" normalizeH="0" baseline="0" noProof="0" dirty="0">
                <a:ln>
                  <a:noFill/>
                </a:ln>
                <a:solidFill>
                  <a:sysClr val="windowText" lastClr="000000"/>
                </a:solidFill>
                <a:effectLst/>
                <a:uLnTx/>
                <a:uFillTx/>
              </a:endParaRPr>
            </a:p>
          </p:txBody>
        </p:sp>
        <p:pic>
          <p:nvPicPr>
            <p:cNvPr id="301" name="Picture 26"/>
            <p:cNvPicPr>
              <a:picLocks noChangeAspect="1"/>
            </p:cNvPicPr>
            <p:nvPr/>
          </p:nvPicPr>
          <p:blipFill>
            <a:blip r:embed="rId2" cstate="print"/>
            <a:srcRect/>
            <a:stretch>
              <a:fillRect/>
            </a:stretch>
          </p:blipFill>
          <p:spPr bwMode="auto">
            <a:xfrm>
              <a:off x="1172976" y="2688478"/>
              <a:ext cx="254000" cy="215900"/>
            </a:xfrm>
            <a:prstGeom prst="rect">
              <a:avLst/>
            </a:prstGeom>
            <a:noFill/>
            <a:ln w="9525">
              <a:noFill/>
              <a:miter lim="800000"/>
              <a:headEnd/>
              <a:tailEnd/>
            </a:ln>
          </p:spPr>
        </p:pic>
      </p:grpSp>
      <p:grpSp>
        <p:nvGrpSpPr>
          <p:cNvPr id="302" name="Group 15"/>
          <p:cNvGrpSpPr>
            <a:grpSpLocks/>
          </p:cNvGrpSpPr>
          <p:nvPr/>
        </p:nvGrpSpPr>
        <p:grpSpPr bwMode="auto">
          <a:xfrm>
            <a:off x="2288769" y="3668805"/>
            <a:ext cx="3812875" cy="260772"/>
            <a:chOff x="1165506" y="3461119"/>
            <a:chExt cx="3811778" cy="260772"/>
          </a:xfrm>
        </p:grpSpPr>
        <p:sp>
          <p:nvSpPr>
            <p:cNvPr id="303" name="Text Placeholder 2"/>
            <p:cNvSpPr txBox="1">
              <a:spLocks/>
            </p:cNvSpPr>
            <p:nvPr/>
          </p:nvSpPr>
          <p:spPr bwMode="auto">
            <a:xfrm>
              <a:off x="1611592" y="3461119"/>
              <a:ext cx="3365692" cy="260772"/>
            </a:xfrm>
            <a:prstGeom prst="rect">
              <a:avLst/>
            </a:prstGeom>
            <a:noFill/>
            <a:ln w="9525">
              <a:noFill/>
              <a:miter lim="800000"/>
              <a:headEnd/>
              <a:tailEnd/>
            </a:ln>
          </p:spPr>
          <p:txBody>
            <a:bodyPr anchor="ctr"/>
            <a:lstStyle/>
            <a:p>
              <a:pPr marL="0" marR="0" lvl="0" indent="0" defTabSz="914400" eaLnBrk="1" fontAlgn="auto" latinLnBrk="0" hangingPunct="1">
                <a:lnSpc>
                  <a:spcPct val="90000"/>
                </a:lnSpc>
                <a:spcBef>
                  <a:spcPts val="1000"/>
                </a:spcBef>
                <a:spcAft>
                  <a:spcPts val="0"/>
                </a:spcAft>
                <a:buClrTx/>
                <a:buSzTx/>
                <a:buFont typeface="Arial" pitchFamily="34" charset="0"/>
                <a:buNone/>
                <a:tabLst/>
                <a:defRPr/>
              </a:pPr>
              <a:r>
                <a:rPr kumimoji="0" lang="en-GB" sz="1800" b="1" i="0" u="none" strike="noStrike" kern="0" cap="none" spc="0" normalizeH="0" baseline="0" noProof="0" dirty="0" smtClean="0">
                  <a:ln>
                    <a:noFill/>
                  </a:ln>
                  <a:solidFill>
                    <a:sysClr val="windowText" lastClr="000000"/>
                  </a:solidFill>
                  <a:effectLst/>
                  <a:uLnTx/>
                  <a:uFillTx/>
                </a:rPr>
                <a:t>Omnichannel Tracking</a:t>
              </a:r>
              <a:endParaRPr kumimoji="0" lang="en-GB" sz="1800" b="1" i="0" u="none" strike="noStrike" kern="0" cap="none" spc="0" normalizeH="0" baseline="0" noProof="0" dirty="0">
                <a:ln>
                  <a:noFill/>
                </a:ln>
                <a:solidFill>
                  <a:sysClr val="windowText" lastClr="000000"/>
                </a:solidFill>
                <a:effectLst/>
                <a:uLnTx/>
                <a:uFillTx/>
              </a:endParaRPr>
            </a:p>
          </p:txBody>
        </p:sp>
        <p:pic>
          <p:nvPicPr>
            <p:cNvPr id="304" name="Picture 26"/>
            <p:cNvPicPr>
              <a:picLocks noChangeAspect="1"/>
            </p:cNvPicPr>
            <p:nvPr/>
          </p:nvPicPr>
          <p:blipFill>
            <a:blip r:embed="rId2" cstate="print"/>
            <a:srcRect/>
            <a:stretch>
              <a:fillRect/>
            </a:stretch>
          </p:blipFill>
          <p:spPr bwMode="auto">
            <a:xfrm>
              <a:off x="1165506" y="3495302"/>
              <a:ext cx="254000" cy="215900"/>
            </a:xfrm>
            <a:prstGeom prst="rect">
              <a:avLst/>
            </a:prstGeom>
            <a:noFill/>
            <a:ln w="9525">
              <a:noFill/>
              <a:miter lim="800000"/>
              <a:headEnd/>
              <a:tailEnd/>
            </a:ln>
          </p:spPr>
        </p:pic>
      </p:grpSp>
      <p:grpSp>
        <p:nvGrpSpPr>
          <p:cNvPr id="305" name="Group 16"/>
          <p:cNvGrpSpPr>
            <a:grpSpLocks/>
          </p:cNvGrpSpPr>
          <p:nvPr/>
        </p:nvGrpSpPr>
        <p:grpSpPr bwMode="auto">
          <a:xfrm>
            <a:off x="2288762" y="4476266"/>
            <a:ext cx="4175744" cy="250083"/>
            <a:chOff x="1205847" y="4300813"/>
            <a:chExt cx="4176398" cy="250083"/>
          </a:xfrm>
        </p:grpSpPr>
        <p:sp>
          <p:nvSpPr>
            <p:cNvPr id="306" name="Text Placeholder 2"/>
            <p:cNvSpPr txBox="1">
              <a:spLocks/>
            </p:cNvSpPr>
            <p:nvPr/>
          </p:nvSpPr>
          <p:spPr bwMode="auto">
            <a:xfrm>
              <a:off x="1651934" y="4300813"/>
              <a:ext cx="3730311" cy="235786"/>
            </a:xfrm>
            <a:prstGeom prst="rect">
              <a:avLst/>
            </a:prstGeom>
            <a:noFill/>
            <a:ln w="9525">
              <a:noFill/>
              <a:miter lim="800000"/>
              <a:headEnd/>
              <a:tailEnd/>
            </a:ln>
          </p:spPr>
          <p:txBody>
            <a:bodyPr anchor="ctr"/>
            <a:lstStyle/>
            <a:p>
              <a:pPr marL="0" marR="0" lvl="0" indent="0" defTabSz="914400" eaLnBrk="1" fontAlgn="auto" latinLnBrk="0" hangingPunct="1">
                <a:lnSpc>
                  <a:spcPct val="90000"/>
                </a:lnSpc>
                <a:spcBef>
                  <a:spcPts val="1000"/>
                </a:spcBef>
                <a:spcAft>
                  <a:spcPts val="0"/>
                </a:spcAft>
                <a:buClrTx/>
                <a:buSzTx/>
                <a:buFont typeface="Arial" pitchFamily="34" charset="0"/>
                <a:buNone/>
                <a:tabLst/>
                <a:defRPr/>
              </a:pPr>
              <a:r>
                <a:rPr kumimoji="0" lang="en-GB" sz="1800" b="1" i="0" u="none" strike="noStrike" kern="0" cap="none" spc="0" normalizeH="0" baseline="0" noProof="0" dirty="0" smtClean="0">
                  <a:ln>
                    <a:noFill/>
                  </a:ln>
                  <a:solidFill>
                    <a:sysClr val="windowText" lastClr="000000"/>
                  </a:solidFill>
                  <a:effectLst/>
                  <a:uLnTx/>
                  <a:uFillTx/>
                </a:rPr>
                <a:t>Why Track and Takeaways</a:t>
              </a:r>
              <a:endParaRPr kumimoji="0" lang="en-GB" sz="1800" b="1" i="0" u="none" strike="noStrike" kern="0" cap="none" spc="0" normalizeH="0" baseline="0" noProof="0" dirty="0">
                <a:ln>
                  <a:noFill/>
                </a:ln>
                <a:solidFill>
                  <a:sysClr val="windowText" lastClr="000000"/>
                </a:solidFill>
                <a:effectLst/>
                <a:uLnTx/>
                <a:uFillTx/>
              </a:endParaRPr>
            </a:p>
          </p:txBody>
        </p:sp>
        <p:pic>
          <p:nvPicPr>
            <p:cNvPr id="307" name="Picture 26"/>
            <p:cNvPicPr>
              <a:picLocks noChangeAspect="1"/>
            </p:cNvPicPr>
            <p:nvPr/>
          </p:nvPicPr>
          <p:blipFill>
            <a:blip r:embed="rId2" cstate="print"/>
            <a:srcRect/>
            <a:stretch>
              <a:fillRect/>
            </a:stretch>
          </p:blipFill>
          <p:spPr bwMode="auto">
            <a:xfrm>
              <a:off x="1205847" y="4334996"/>
              <a:ext cx="254000" cy="215900"/>
            </a:xfrm>
            <a:prstGeom prst="rect">
              <a:avLst/>
            </a:prstGeom>
            <a:noFill/>
            <a:ln w="9525">
              <a:noFill/>
              <a:miter lim="800000"/>
              <a:headEnd/>
              <a:tailEnd/>
            </a:ln>
          </p:spPr>
        </p:pic>
      </p:grpSp>
    </p:spTree>
    <p:extLst>
      <p:ext uri="{BB962C8B-B14F-4D97-AF65-F5344CB8AC3E}">
        <p14:creationId xmlns:p14="http://schemas.microsoft.com/office/powerpoint/2010/main" val="25071706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782"/>
          <p:cNvSpPr>
            <a:spLocks noChangeArrowheads="1"/>
          </p:cNvSpPr>
          <p:nvPr/>
        </p:nvSpPr>
        <p:spPr bwMode="auto">
          <a:xfrm>
            <a:off x="0" y="2014538"/>
            <a:ext cx="9144000" cy="3346450"/>
          </a:xfrm>
          <a:prstGeom prst="roundRect">
            <a:avLst>
              <a:gd name="adj" fmla="val 0"/>
            </a:avLst>
          </a:prstGeom>
          <a:solidFill>
            <a:srgbClr val="C00000"/>
          </a:solidFill>
          <a:ln>
            <a:noFill/>
          </a:ln>
          <a:effectLst>
            <a:outerShdw blurRad="50800" dist="38100" dir="2700000" algn="tl" rotWithShape="0">
              <a:srgbClr val="00000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50800" tIns="50800" rIns="50800" bIns="50800" anchor="ctr"/>
          <a:lstStyle/>
          <a:p>
            <a:pPr eaLnBrk="1" hangingPunct="1">
              <a:defRPr/>
            </a:pPr>
            <a:endParaRPr lang="en-US" sz="3200">
              <a:solidFill>
                <a:srgbClr val="FFFFFF"/>
              </a:solidFill>
              <a:latin typeface="Calibri" charset="0"/>
              <a:ea typeface="ＭＳ Ｐゴシック" charset="0"/>
              <a:cs typeface="ＭＳ Ｐゴシック" charset="0"/>
              <a:sym typeface="Helvetica Light" charset="0"/>
            </a:endParaRPr>
          </a:p>
        </p:txBody>
      </p:sp>
      <p:sp>
        <p:nvSpPr>
          <p:cNvPr id="6" name="TextBox 5"/>
          <p:cNvSpPr txBox="1">
            <a:spLocks noChangeArrowheads="1"/>
          </p:cNvSpPr>
          <p:nvPr/>
        </p:nvSpPr>
        <p:spPr bwMode="auto">
          <a:xfrm>
            <a:off x="599017" y="2392758"/>
            <a:ext cx="7871087" cy="22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ts val="4500"/>
              </a:lnSpc>
            </a:pPr>
            <a:r>
              <a:rPr lang="en-GB" sz="3200" dirty="0">
                <a:solidFill>
                  <a:prstClr val="white"/>
                </a:solidFill>
              </a:rPr>
              <a:t>Attribution is the science of assigning credit or allocating dollars from a sale to the </a:t>
            </a:r>
            <a:r>
              <a:rPr lang="en-GB" sz="3200" dirty="0" smtClean="0">
                <a:solidFill>
                  <a:prstClr val="white"/>
                </a:solidFill>
              </a:rPr>
              <a:t>marketing </a:t>
            </a:r>
            <a:r>
              <a:rPr lang="en-GB" sz="3200" dirty="0" err="1" smtClean="0">
                <a:solidFill>
                  <a:prstClr val="white"/>
                </a:solidFill>
              </a:rPr>
              <a:t>touchpoints</a:t>
            </a:r>
            <a:r>
              <a:rPr lang="en-GB" sz="3200" dirty="0" smtClean="0">
                <a:solidFill>
                  <a:prstClr val="white"/>
                </a:solidFill>
              </a:rPr>
              <a:t> </a:t>
            </a:r>
            <a:r>
              <a:rPr lang="en-GB" sz="3200" dirty="0">
                <a:solidFill>
                  <a:prstClr val="white"/>
                </a:solidFill>
              </a:rPr>
              <a:t>that a customer was exposed to prior to their purchase.</a:t>
            </a:r>
            <a:endParaRPr lang="en-GB" sz="3200" dirty="0" smtClean="0">
              <a:solidFill>
                <a:prstClr val="white"/>
              </a:solidFill>
            </a:endParaRPr>
          </a:p>
        </p:txBody>
      </p:sp>
      <p:sp>
        <p:nvSpPr>
          <p:cNvPr id="11" name="Rectangle 10"/>
          <p:cNvSpPr/>
          <p:nvPr/>
        </p:nvSpPr>
        <p:spPr>
          <a:xfrm>
            <a:off x="0" y="4906966"/>
            <a:ext cx="9144000" cy="454025"/>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0246" name="Slide Number Placeholder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38F10753-017B-044E-8A85-1AE8C9A9DC72}" type="slidenum">
              <a:rPr lang="en-US" sz="1000">
                <a:solidFill>
                  <a:prstClr val="white"/>
                </a:solidFill>
              </a:rPr>
              <a:pPr/>
              <a:t>4</a:t>
            </a:fld>
            <a:endParaRPr lang="en-US" sz="1000">
              <a:solidFill>
                <a:prstClr val="white"/>
              </a:solidFill>
            </a:endParaRPr>
          </a:p>
        </p:txBody>
      </p:sp>
    </p:spTree>
    <p:extLst>
      <p:ext uri="{BB962C8B-B14F-4D97-AF65-F5344CB8AC3E}">
        <p14:creationId xmlns:p14="http://schemas.microsoft.com/office/powerpoint/2010/main" val="16452212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5</a:t>
            </a:fld>
            <a:endParaRPr lang="en-US" altLang="x-none" sz="923">
              <a:solidFill>
                <a:prstClr val="white"/>
              </a:solidFill>
            </a:endParaRPr>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Philosophy of Conversions</a:t>
            </a:r>
            <a:endParaRPr lang="en-GB" altLang="x-none" sz="4431" dirty="0" smtClean="0">
              <a:solidFill>
                <a:prstClr val="black"/>
              </a:solidFill>
              <a:latin typeface="Calibri" charset="0"/>
              <a:ea typeface="ＭＳ Ｐゴシック" charset="-128"/>
            </a:endParaRPr>
          </a:p>
        </p:txBody>
      </p:sp>
      <p:grpSp>
        <p:nvGrpSpPr>
          <p:cNvPr id="31" name="Group 30"/>
          <p:cNvGrpSpPr/>
          <p:nvPr/>
        </p:nvGrpSpPr>
        <p:grpSpPr>
          <a:xfrm>
            <a:off x="1565870" y="1747657"/>
            <a:ext cx="5927141" cy="829459"/>
            <a:chOff x="1565870" y="1747657"/>
            <a:chExt cx="5927141" cy="829459"/>
          </a:xfrm>
        </p:grpSpPr>
        <p:grpSp>
          <p:nvGrpSpPr>
            <p:cNvPr id="30" name="Group 29"/>
            <p:cNvGrpSpPr/>
            <p:nvPr/>
          </p:nvGrpSpPr>
          <p:grpSpPr>
            <a:xfrm>
              <a:off x="1694495" y="2391593"/>
              <a:ext cx="5662871" cy="185523"/>
              <a:chOff x="1694495" y="2391593"/>
              <a:chExt cx="5662871" cy="185523"/>
            </a:xfrm>
          </p:grpSpPr>
          <p:cxnSp>
            <p:nvCxnSpPr>
              <p:cNvPr id="3" name="Straight Connector 2"/>
              <p:cNvCxnSpPr>
                <a:stCxn id="5" idx="6"/>
                <a:endCxn id="13" idx="2"/>
              </p:cNvCxnSpPr>
              <p:nvPr/>
            </p:nvCxnSpPr>
            <p:spPr>
              <a:xfrm flipV="1">
                <a:off x="1867689" y="2478190"/>
                <a:ext cx="5316483" cy="12329"/>
              </a:xfrm>
              <a:prstGeom prst="line">
                <a:avLst/>
              </a:prstGeom>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1694495" y="2403922"/>
                <a:ext cx="17319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39333" y="2391593"/>
                <a:ext cx="17319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84172" y="2391593"/>
                <a:ext cx="173194" cy="1731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565870" y="1759986"/>
              <a:ext cx="456198" cy="446927"/>
              <a:chOff x="1122001" y="1599709"/>
              <a:chExt cx="456198" cy="446927"/>
            </a:xfrm>
          </p:grpSpPr>
          <p:sp>
            <p:nvSpPr>
              <p:cNvPr id="8" name="Oval 7"/>
              <p:cNvSpPr/>
              <p:nvPr/>
            </p:nvSpPr>
            <p:spPr>
              <a:xfrm>
                <a:off x="1134331" y="1602768"/>
                <a:ext cx="443868" cy="443868"/>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122001" y="1599709"/>
                <a:ext cx="456198" cy="400110"/>
              </a:xfrm>
              <a:prstGeom prst="rect">
                <a:avLst/>
              </a:prstGeom>
              <a:noFill/>
            </p:spPr>
            <p:txBody>
              <a:bodyPr wrap="square" rtlCol="0" anchor="ctr">
                <a:spAutoFit/>
              </a:bodyPr>
              <a:lstStyle/>
              <a:p>
                <a:pPr algn="ctr"/>
                <a:r>
                  <a:rPr lang="en-US" sz="2000" b="1" dirty="0" smtClean="0">
                    <a:solidFill>
                      <a:schemeClr val="bg1"/>
                    </a:solidFill>
                  </a:rPr>
                  <a:t>1</a:t>
                </a:r>
                <a:endParaRPr lang="en-US" sz="2000" b="1" dirty="0">
                  <a:solidFill>
                    <a:schemeClr val="bg1"/>
                  </a:solidFill>
                </a:endParaRPr>
              </a:p>
            </p:txBody>
          </p:sp>
        </p:grpSp>
        <p:grpSp>
          <p:nvGrpSpPr>
            <p:cNvPr id="17" name="Group 16"/>
            <p:cNvGrpSpPr/>
            <p:nvPr/>
          </p:nvGrpSpPr>
          <p:grpSpPr>
            <a:xfrm>
              <a:off x="4301342" y="1747657"/>
              <a:ext cx="456198" cy="446927"/>
              <a:chOff x="1122001" y="1599709"/>
              <a:chExt cx="456198" cy="446927"/>
            </a:xfrm>
          </p:grpSpPr>
          <p:sp>
            <p:nvSpPr>
              <p:cNvPr id="18" name="Oval 17"/>
              <p:cNvSpPr/>
              <p:nvPr/>
            </p:nvSpPr>
            <p:spPr>
              <a:xfrm>
                <a:off x="1134331" y="1602768"/>
                <a:ext cx="443868" cy="443868"/>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122001" y="1599709"/>
                <a:ext cx="456198" cy="400110"/>
              </a:xfrm>
              <a:prstGeom prst="rect">
                <a:avLst/>
              </a:prstGeom>
              <a:noFill/>
            </p:spPr>
            <p:txBody>
              <a:bodyPr wrap="square" rtlCol="0" anchor="ctr">
                <a:spAutoFit/>
              </a:bodyPr>
              <a:lstStyle/>
              <a:p>
                <a:pPr algn="ctr"/>
                <a:r>
                  <a:rPr lang="en-US" sz="2000" b="1" dirty="0" smtClean="0">
                    <a:solidFill>
                      <a:schemeClr val="bg1"/>
                    </a:solidFill>
                  </a:rPr>
                  <a:t>2</a:t>
                </a:r>
                <a:endParaRPr lang="en-US" sz="2000" b="1" dirty="0">
                  <a:solidFill>
                    <a:schemeClr val="bg1"/>
                  </a:solidFill>
                </a:endParaRPr>
              </a:p>
            </p:txBody>
          </p:sp>
        </p:grpSp>
        <p:grpSp>
          <p:nvGrpSpPr>
            <p:cNvPr id="20" name="Group 19"/>
            <p:cNvGrpSpPr/>
            <p:nvPr/>
          </p:nvGrpSpPr>
          <p:grpSpPr>
            <a:xfrm>
              <a:off x="7036813" y="1747657"/>
              <a:ext cx="456198" cy="446927"/>
              <a:chOff x="1122001" y="1599709"/>
              <a:chExt cx="456198" cy="446927"/>
            </a:xfrm>
          </p:grpSpPr>
          <p:sp>
            <p:nvSpPr>
              <p:cNvPr id="21" name="Oval 20"/>
              <p:cNvSpPr/>
              <p:nvPr/>
            </p:nvSpPr>
            <p:spPr>
              <a:xfrm>
                <a:off x="1134331" y="1602768"/>
                <a:ext cx="443868" cy="443868"/>
              </a:xfrm>
              <a:prstGeom prst="ellipse">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122001" y="1599709"/>
                <a:ext cx="456198" cy="400110"/>
              </a:xfrm>
              <a:prstGeom prst="rect">
                <a:avLst/>
              </a:prstGeom>
              <a:noFill/>
            </p:spPr>
            <p:txBody>
              <a:bodyPr wrap="square" rtlCol="0" anchor="ctr">
                <a:spAutoFit/>
              </a:bodyPr>
              <a:lstStyle/>
              <a:p>
                <a:pPr algn="ctr"/>
                <a:r>
                  <a:rPr lang="en-US" sz="2000" b="1" dirty="0" smtClean="0">
                    <a:solidFill>
                      <a:schemeClr val="bg1"/>
                    </a:solidFill>
                  </a:rPr>
                  <a:t>3</a:t>
                </a:r>
                <a:endParaRPr lang="en-US" sz="2000" b="1" dirty="0">
                  <a:solidFill>
                    <a:schemeClr val="bg1"/>
                  </a:solidFill>
                </a:endParaRPr>
              </a:p>
            </p:txBody>
          </p:sp>
        </p:grpSp>
      </p:grpSp>
      <p:sp>
        <p:nvSpPr>
          <p:cNvPr id="6144" name="Rectangle 6143"/>
          <p:cNvSpPr/>
          <p:nvPr/>
        </p:nvSpPr>
        <p:spPr>
          <a:xfrm>
            <a:off x="505516" y="2921971"/>
            <a:ext cx="2580779" cy="2441140"/>
          </a:xfrm>
          <a:prstGeom prst="rect">
            <a:avLst/>
          </a:prstGeom>
          <a:effectLst>
            <a:outerShdw blurRad="288925" dist="88900" dir="306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t"/>
          <a:lstStyle/>
          <a:p>
            <a:pPr algn="ctr"/>
            <a:r>
              <a:rPr lang="en-US" b="1" u="sng" dirty="0" smtClean="0">
                <a:solidFill>
                  <a:schemeClr val="tx1"/>
                </a:solidFill>
                <a:latin typeface="Calibri"/>
                <a:cs typeface="Calibri"/>
              </a:rPr>
              <a:t>Conversion 1</a:t>
            </a:r>
          </a:p>
          <a:p>
            <a:pPr algn="ctr"/>
            <a:endParaRPr lang="en-US" dirty="0" smtClean="0">
              <a:solidFill>
                <a:schemeClr val="tx1"/>
              </a:solidFill>
              <a:latin typeface="Calibri"/>
              <a:cs typeface="Calibri"/>
            </a:endParaRPr>
          </a:p>
          <a:p>
            <a:pPr algn="ctr"/>
            <a:r>
              <a:rPr lang="en-US" dirty="0" smtClean="0">
                <a:solidFill>
                  <a:schemeClr val="tx1"/>
                </a:solidFill>
                <a:latin typeface="Calibri"/>
                <a:cs typeface="Calibri"/>
              </a:rPr>
              <a:t>Becomes visitor</a:t>
            </a:r>
          </a:p>
          <a:p>
            <a:pPr algn="ctr"/>
            <a:r>
              <a:rPr lang="en-US" dirty="0" smtClean="0">
                <a:solidFill>
                  <a:schemeClr val="tx1"/>
                </a:solidFill>
                <a:latin typeface="Calibri"/>
                <a:cs typeface="Calibri"/>
              </a:rPr>
              <a:t>(Marketo cookie is created)</a:t>
            </a:r>
          </a:p>
          <a:p>
            <a:pPr algn="ctr"/>
            <a:endParaRPr lang="en-US" dirty="0">
              <a:solidFill>
                <a:schemeClr val="tx1"/>
              </a:solidFill>
              <a:latin typeface="Calibri"/>
              <a:cs typeface="Calibri"/>
            </a:endParaRPr>
          </a:p>
          <a:p>
            <a:pPr algn="ctr"/>
            <a:r>
              <a:rPr lang="en-US" dirty="0" smtClean="0">
                <a:solidFill>
                  <a:schemeClr val="tx1"/>
                </a:solidFill>
                <a:latin typeface="Calibri"/>
                <a:cs typeface="Calibri"/>
              </a:rPr>
              <a:t>e.g. ad performance, # conversions</a:t>
            </a:r>
          </a:p>
          <a:p>
            <a:pPr algn="ctr"/>
            <a:endParaRPr lang="en-US" dirty="0">
              <a:solidFill>
                <a:schemeClr val="tx1"/>
              </a:solidFill>
              <a:latin typeface="Calibri"/>
              <a:cs typeface="Calibri"/>
            </a:endParaRPr>
          </a:p>
        </p:txBody>
      </p:sp>
      <p:sp>
        <p:nvSpPr>
          <p:cNvPr id="35" name="Rectangle 34"/>
          <p:cNvSpPr/>
          <p:nvPr/>
        </p:nvSpPr>
        <p:spPr>
          <a:xfrm>
            <a:off x="3247149" y="2914094"/>
            <a:ext cx="2580779" cy="2441140"/>
          </a:xfrm>
          <a:prstGeom prst="rect">
            <a:avLst/>
          </a:prstGeom>
          <a:effectLst>
            <a:outerShdw blurRad="288925" dist="88900" dir="306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t"/>
          <a:lstStyle/>
          <a:p>
            <a:pPr algn="ctr"/>
            <a:r>
              <a:rPr lang="en-US" b="1" u="sng" dirty="0" smtClean="0">
                <a:solidFill>
                  <a:schemeClr val="tx1"/>
                </a:solidFill>
                <a:latin typeface="Calibri"/>
                <a:cs typeface="Calibri"/>
              </a:rPr>
              <a:t>Conversion 2</a:t>
            </a:r>
          </a:p>
          <a:p>
            <a:pPr algn="ctr"/>
            <a:endParaRPr lang="en-US" dirty="0" smtClean="0">
              <a:solidFill>
                <a:schemeClr val="tx1"/>
              </a:solidFill>
              <a:latin typeface="Calibri"/>
              <a:cs typeface="Calibri"/>
            </a:endParaRPr>
          </a:p>
          <a:p>
            <a:pPr algn="ctr"/>
            <a:r>
              <a:rPr lang="en-US" dirty="0" smtClean="0">
                <a:solidFill>
                  <a:schemeClr val="tx1"/>
                </a:solidFill>
                <a:latin typeface="Calibri"/>
                <a:cs typeface="Calibri"/>
              </a:rPr>
              <a:t>Opts In: Becomes Marketo Lead</a:t>
            </a:r>
          </a:p>
          <a:p>
            <a:pPr algn="ctr"/>
            <a:r>
              <a:rPr lang="en-US" dirty="0" smtClean="0">
                <a:solidFill>
                  <a:schemeClr val="tx1"/>
                </a:solidFill>
                <a:latin typeface="Calibri"/>
                <a:cs typeface="Calibri"/>
              </a:rPr>
              <a:t>(gives at least an email)</a:t>
            </a:r>
          </a:p>
          <a:p>
            <a:pPr algn="ctr"/>
            <a:endParaRPr lang="en-US" dirty="0">
              <a:solidFill>
                <a:schemeClr val="tx1"/>
              </a:solidFill>
              <a:latin typeface="Calibri"/>
              <a:cs typeface="Calibri"/>
            </a:endParaRPr>
          </a:p>
          <a:p>
            <a:pPr algn="ctr"/>
            <a:r>
              <a:rPr lang="en-US" dirty="0" smtClean="0">
                <a:solidFill>
                  <a:schemeClr val="tx1"/>
                </a:solidFill>
                <a:latin typeface="Calibri"/>
                <a:cs typeface="Calibri"/>
              </a:rPr>
              <a:t>e.g. # of form fills on site, # of leads</a:t>
            </a:r>
            <a:endParaRPr lang="en-US" dirty="0">
              <a:solidFill>
                <a:schemeClr val="tx1"/>
              </a:solidFill>
              <a:latin typeface="Calibri"/>
              <a:cs typeface="Calibri"/>
            </a:endParaRPr>
          </a:p>
        </p:txBody>
      </p:sp>
      <p:sp>
        <p:nvSpPr>
          <p:cNvPr id="36" name="Rectangle 35"/>
          <p:cNvSpPr/>
          <p:nvPr/>
        </p:nvSpPr>
        <p:spPr>
          <a:xfrm>
            <a:off x="5984338" y="2914094"/>
            <a:ext cx="2580779" cy="2441140"/>
          </a:xfrm>
          <a:prstGeom prst="rect">
            <a:avLst/>
          </a:prstGeom>
          <a:effectLst>
            <a:outerShdw blurRad="288925" dist="88900" dir="306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t"/>
          <a:lstStyle/>
          <a:p>
            <a:pPr algn="ctr"/>
            <a:r>
              <a:rPr lang="en-US" b="1" u="sng" dirty="0" smtClean="0">
                <a:solidFill>
                  <a:schemeClr val="tx1"/>
                </a:solidFill>
                <a:latin typeface="Calibri"/>
                <a:cs typeface="Calibri"/>
              </a:rPr>
              <a:t>Conversion 3</a:t>
            </a:r>
          </a:p>
          <a:p>
            <a:pPr algn="ctr"/>
            <a:endParaRPr lang="en-US" dirty="0" smtClean="0">
              <a:solidFill>
                <a:schemeClr val="tx1"/>
              </a:solidFill>
              <a:latin typeface="Calibri"/>
              <a:cs typeface="Calibri"/>
            </a:endParaRPr>
          </a:p>
          <a:p>
            <a:pPr algn="ctr"/>
            <a:r>
              <a:rPr lang="en-US" dirty="0" smtClean="0">
                <a:solidFill>
                  <a:schemeClr val="tx1"/>
                </a:solidFill>
                <a:latin typeface="Calibri"/>
                <a:cs typeface="Calibri"/>
              </a:rPr>
              <a:t>Becomes Customer</a:t>
            </a:r>
          </a:p>
          <a:p>
            <a:pPr algn="ctr"/>
            <a:r>
              <a:rPr lang="en-US" dirty="0" smtClean="0">
                <a:solidFill>
                  <a:schemeClr val="tx1"/>
                </a:solidFill>
                <a:latin typeface="Calibri"/>
                <a:cs typeface="Calibri"/>
              </a:rPr>
              <a:t>(Opportunity Closed Won, eCommerce, or purchase with Sales)</a:t>
            </a:r>
          </a:p>
          <a:p>
            <a:pPr algn="ctr"/>
            <a:r>
              <a:rPr lang="en-US" dirty="0" smtClean="0">
                <a:solidFill>
                  <a:schemeClr val="tx1"/>
                </a:solidFill>
                <a:latin typeface="Calibri"/>
                <a:cs typeface="Calibri"/>
              </a:rPr>
              <a:t>e.g. total number of deals and amount of sales</a:t>
            </a:r>
            <a:endParaRPr lang="en-US" dirty="0">
              <a:solidFill>
                <a:schemeClr val="tx1"/>
              </a:solidFill>
              <a:latin typeface="Calibri"/>
              <a:cs typeface="Calibri"/>
            </a:endParaRPr>
          </a:p>
          <a:p>
            <a:pPr algn="ctr"/>
            <a:endParaRPr lang="en-US" dirty="0">
              <a:solidFill>
                <a:schemeClr val="tx1"/>
              </a:solidFill>
              <a:latin typeface="Calibri"/>
              <a:cs typeface="Calibri"/>
            </a:endParaRPr>
          </a:p>
        </p:txBody>
      </p:sp>
      <p:sp>
        <p:nvSpPr>
          <p:cNvPr id="6145" name="Isosceles Triangle 6144"/>
          <p:cNvSpPr/>
          <p:nvPr/>
        </p:nvSpPr>
        <p:spPr>
          <a:xfrm flipV="1">
            <a:off x="5715000" y="2259620"/>
            <a:ext cx="292100" cy="381978"/>
          </a:xfrm>
          <a:prstGeom prst="triangle">
            <a:avLst/>
          </a:prstGeom>
          <a:solidFill>
            <a:schemeClr val="bg2"/>
          </a:solidFill>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Text Placeholder 2"/>
          <p:cNvSpPr txBox="1">
            <a:spLocks/>
          </p:cNvSpPr>
          <p:nvPr/>
        </p:nvSpPr>
        <p:spPr>
          <a:xfrm>
            <a:off x="4902885" y="1473201"/>
            <a:ext cx="1942415" cy="5842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a:t>
            </a:r>
          </a:p>
          <a:p>
            <a:pPr algn="ctr">
              <a:lnSpc>
                <a:spcPct val="120000"/>
              </a:lnSpc>
              <a:spcAft>
                <a:spcPts val="600"/>
              </a:spcAft>
            </a:pPr>
            <a:r>
              <a:rPr lang="en-US" sz="1500" dirty="0" smtClean="0">
                <a:solidFill>
                  <a:schemeClr val="bg2"/>
                </a:solidFill>
              </a:rPr>
              <a:t>Created</a:t>
            </a:r>
            <a:endParaRPr lang="en-US" sz="1500" dirty="0">
              <a:solidFill>
                <a:schemeClr val="bg2"/>
              </a:solidFill>
            </a:endParaRPr>
          </a:p>
        </p:txBody>
      </p:sp>
    </p:spTree>
    <p:extLst>
      <p:ext uri="{BB962C8B-B14F-4D97-AF65-F5344CB8AC3E}">
        <p14:creationId xmlns:p14="http://schemas.microsoft.com/office/powerpoint/2010/main" val="18283047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6</a:t>
            </a:fld>
            <a:endParaRPr lang="en-US" altLang="x-none" sz="923">
              <a:solidFill>
                <a:prstClr val="white"/>
              </a:solidFill>
            </a:endParaRPr>
          </a:p>
        </p:txBody>
      </p:sp>
      <p:sp>
        <p:nvSpPr>
          <p:cNvPr id="10" name="Text Placeholder 2"/>
          <p:cNvSpPr txBox="1">
            <a:spLocks/>
          </p:cNvSpPr>
          <p:nvPr/>
        </p:nvSpPr>
        <p:spPr>
          <a:xfrm>
            <a:off x="347420" y="2002489"/>
            <a:ext cx="5311904" cy="3709745"/>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nSpc>
                <a:spcPct val="120000"/>
              </a:lnSpc>
              <a:spcAft>
                <a:spcPts val="600"/>
              </a:spcAft>
              <a:buFont typeface="Arial"/>
              <a:buChar char="•"/>
            </a:pPr>
            <a:r>
              <a:rPr lang="en-US" sz="1600" dirty="0"/>
              <a:t>Only about 22% of businesses are satisfied with their conversion </a:t>
            </a:r>
            <a:r>
              <a:rPr lang="en-US" sz="1600" dirty="0" smtClean="0"/>
              <a:t>rates</a:t>
            </a:r>
            <a:r>
              <a:rPr lang="en-US" sz="1600" baseline="30000" dirty="0" smtClean="0"/>
              <a:t>1</a:t>
            </a:r>
            <a:r>
              <a:rPr lang="en-US" sz="1600" dirty="0"/>
              <a:t> and 80% of marketers report their lead generation efforts are only slightly or somewhat </a:t>
            </a:r>
            <a:r>
              <a:rPr lang="en-US" sz="1600" dirty="0" smtClean="0"/>
              <a:t>effective</a:t>
            </a:r>
            <a:r>
              <a:rPr lang="en-US" sz="1600" baseline="30000" dirty="0" smtClean="0"/>
              <a:t>2</a:t>
            </a:r>
          </a:p>
          <a:p>
            <a:pPr marL="285750" indent="-285750">
              <a:lnSpc>
                <a:spcPct val="120000"/>
              </a:lnSpc>
              <a:spcAft>
                <a:spcPts val="600"/>
              </a:spcAft>
              <a:buFont typeface="Arial"/>
              <a:buChar char="•"/>
            </a:pPr>
            <a:r>
              <a:rPr lang="en-US" sz="1600" dirty="0" smtClean="0"/>
              <a:t>No shortage of options, but mostly defined by what channels are chosen to invest in </a:t>
            </a:r>
          </a:p>
          <a:p>
            <a:pPr marL="285750" indent="-285750">
              <a:lnSpc>
                <a:spcPct val="120000"/>
              </a:lnSpc>
              <a:spcAft>
                <a:spcPts val="600"/>
              </a:spcAft>
              <a:buFont typeface="Arial"/>
              <a:buChar char="•"/>
            </a:pPr>
            <a:r>
              <a:rPr lang="en-US" sz="1600" dirty="0" smtClean="0"/>
              <a:t>The truth is, most of them don’t have full visibility of their acquisition efforts performance</a:t>
            </a:r>
          </a:p>
          <a:p>
            <a:pPr marL="285750" indent="-285750">
              <a:lnSpc>
                <a:spcPct val="120000"/>
              </a:lnSpc>
              <a:spcAft>
                <a:spcPts val="600"/>
              </a:spcAft>
              <a:buFont typeface="Arial"/>
              <a:buChar char="•"/>
            </a:pPr>
            <a:r>
              <a:rPr lang="en-US" sz="1600" dirty="0" smtClean="0"/>
              <a:t>Three </a:t>
            </a:r>
            <a:r>
              <a:rPr lang="en-US" sz="1600" dirty="0"/>
              <a:t>basic </a:t>
            </a:r>
            <a:r>
              <a:rPr lang="en-US" sz="1600" dirty="0" smtClean="0"/>
              <a:t>models of </a:t>
            </a:r>
            <a:r>
              <a:rPr lang="en-US" sz="1600" dirty="0"/>
              <a:t>marketing attribution</a:t>
            </a:r>
            <a:r>
              <a:rPr lang="en-US" sz="1600" dirty="0" smtClean="0"/>
              <a:t>:</a:t>
            </a:r>
            <a:endParaRPr lang="en-US" sz="1600" dirty="0"/>
          </a:p>
          <a:p>
            <a:pPr marL="742630" lvl="1" indent="-285750">
              <a:lnSpc>
                <a:spcPct val="120000"/>
              </a:lnSpc>
              <a:spcAft>
                <a:spcPts val="600"/>
              </a:spcAft>
              <a:buFont typeface="Arial"/>
              <a:buChar char="•"/>
            </a:pPr>
            <a:r>
              <a:rPr lang="en-US" sz="1600" dirty="0"/>
              <a:t>First </a:t>
            </a:r>
            <a:r>
              <a:rPr lang="en-US" sz="1600" dirty="0" smtClean="0"/>
              <a:t>Touch</a:t>
            </a:r>
            <a:endParaRPr lang="en-US" sz="1600" dirty="0"/>
          </a:p>
          <a:p>
            <a:pPr marL="742630" lvl="1" indent="-285750">
              <a:lnSpc>
                <a:spcPct val="120000"/>
              </a:lnSpc>
              <a:spcAft>
                <a:spcPts val="600"/>
              </a:spcAft>
              <a:buFont typeface="Arial"/>
              <a:buChar char="•"/>
            </a:pPr>
            <a:r>
              <a:rPr lang="en-US" sz="1600" dirty="0"/>
              <a:t>Last </a:t>
            </a:r>
            <a:r>
              <a:rPr lang="en-US" sz="1600" dirty="0" smtClean="0"/>
              <a:t>Touch</a:t>
            </a:r>
            <a:endParaRPr lang="en-US" sz="1600" dirty="0"/>
          </a:p>
          <a:p>
            <a:pPr marL="742630" lvl="1" indent="-285750">
              <a:lnSpc>
                <a:spcPct val="120000"/>
              </a:lnSpc>
              <a:spcAft>
                <a:spcPts val="600"/>
              </a:spcAft>
              <a:buFont typeface="Arial"/>
              <a:buChar char="•"/>
            </a:pPr>
            <a:r>
              <a:rPr lang="en-US" sz="1600" dirty="0"/>
              <a:t>Multi-</a:t>
            </a:r>
            <a:r>
              <a:rPr lang="en-US" sz="1600" dirty="0" smtClean="0"/>
              <a:t>Touch</a:t>
            </a:r>
            <a:endParaRPr lang="en-US" sz="1600" dirty="0"/>
          </a:p>
          <a:p>
            <a:pPr marL="285750" indent="-285750">
              <a:lnSpc>
                <a:spcPct val="120000"/>
              </a:lnSpc>
              <a:spcAft>
                <a:spcPts val="600"/>
              </a:spcAft>
              <a:buFont typeface="Arial"/>
              <a:buChar char="•"/>
            </a:pPr>
            <a:endParaRPr lang="en-US" sz="1600" dirty="0"/>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First Touch, Last Touch, Or Something Else?</a:t>
            </a:r>
            <a:endParaRPr lang="en-GB" altLang="x-none" sz="4431" dirty="0" smtClean="0">
              <a:solidFill>
                <a:prstClr val="black"/>
              </a:solidFill>
              <a:latin typeface="Calibri" charset="0"/>
              <a:ea typeface="ＭＳ Ｐゴシック" charset="-128"/>
            </a:endParaRPr>
          </a:p>
        </p:txBody>
      </p:sp>
      <p:pic>
        <p:nvPicPr>
          <p:cNvPr id="4" name="Picture 3"/>
          <p:cNvPicPr>
            <a:picLocks noChangeAspect="1"/>
          </p:cNvPicPr>
          <p:nvPr/>
        </p:nvPicPr>
        <p:blipFill>
          <a:blip r:embed="rId3"/>
          <a:stretch>
            <a:fillRect/>
          </a:stretch>
        </p:blipFill>
        <p:spPr>
          <a:xfrm rot="900000">
            <a:off x="5328038" y="2588893"/>
            <a:ext cx="3460141" cy="2319867"/>
          </a:xfrm>
          <a:prstGeom prst="rect">
            <a:avLst/>
          </a:prstGeom>
        </p:spPr>
      </p:pic>
      <p:sp>
        <p:nvSpPr>
          <p:cNvPr id="9" name="TextBox 8"/>
          <p:cNvSpPr txBox="1"/>
          <p:nvPr/>
        </p:nvSpPr>
        <p:spPr>
          <a:xfrm>
            <a:off x="487792" y="5682530"/>
            <a:ext cx="7728982" cy="400110"/>
          </a:xfrm>
          <a:prstGeom prst="rect">
            <a:avLst/>
          </a:prstGeom>
          <a:noFill/>
        </p:spPr>
        <p:txBody>
          <a:bodyPr wrap="square" rtlCol="0">
            <a:spAutoFit/>
          </a:bodyPr>
          <a:lstStyle/>
          <a:p>
            <a:r>
              <a:rPr lang="en-US" sz="1000" i="1" baseline="30000" dirty="0" smtClean="0">
                <a:latin typeface="Calibri"/>
                <a:cs typeface="Calibri"/>
              </a:rPr>
              <a:t>1</a:t>
            </a:r>
            <a:r>
              <a:rPr lang="en-US" sz="1000" i="1" dirty="0" smtClean="0">
                <a:latin typeface="Calibri"/>
                <a:cs typeface="Calibri"/>
              </a:rPr>
              <a:t> </a:t>
            </a:r>
            <a:r>
              <a:rPr lang="en-US" sz="1000" i="1" dirty="0"/>
              <a:t>Econsultancy, </a:t>
            </a:r>
            <a:r>
              <a:rPr lang="en-US" sz="1000" i="1" dirty="0" smtClean="0"/>
              <a:t>2016</a:t>
            </a:r>
          </a:p>
          <a:p>
            <a:r>
              <a:rPr lang="en-US" sz="1000" i="1" baseline="30000" dirty="0" smtClean="0">
                <a:latin typeface="Calibri"/>
                <a:cs typeface="Calibri"/>
              </a:rPr>
              <a:t>2</a:t>
            </a:r>
            <a:r>
              <a:rPr lang="en-US" sz="1000" i="1" dirty="0" smtClean="0">
                <a:latin typeface="Calibri"/>
                <a:cs typeface="Calibri"/>
              </a:rPr>
              <a:t> BrightTALK</a:t>
            </a:r>
            <a:r>
              <a:rPr lang="en-US" sz="1000" i="1" dirty="0" smtClean="0">
                <a:latin typeface="Calibri"/>
                <a:cs typeface="Calibri"/>
              </a:rPr>
              <a:t>, 2015</a:t>
            </a:r>
            <a:endParaRPr lang="en-US" sz="1000" i="1" dirty="0">
              <a:latin typeface="Calibri"/>
              <a:cs typeface="Calibri"/>
            </a:endParaRPr>
          </a:p>
        </p:txBody>
      </p:sp>
    </p:spTree>
    <p:extLst>
      <p:ext uri="{BB962C8B-B14F-4D97-AF65-F5344CB8AC3E}">
        <p14:creationId xmlns:p14="http://schemas.microsoft.com/office/powerpoint/2010/main" val="2132354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7</a:t>
            </a:fld>
            <a:endParaRPr lang="en-US" altLang="x-none" sz="923">
              <a:solidFill>
                <a:prstClr val="white"/>
              </a:solidFill>
            </a:endParaRPr>
          </a:p>
        </p:txBody>
      </p:sp>
      <p:sp>
        <p:nvSpPr>
          <p:cNvPr id="10" name="Text Placeholder 2"/>
          <p:cNvSpPr txBox="1">
            <a:spLocks/>
          </p:cNvSpPr>
          <p:nvPr/>
        </p:nvSpPr>
        <p:spPr>
          <a:xfrm>
            <a:off x="653102" y="2363827"/>
            <a:ext cx="7906697" cy="10749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500" dirty="0" smtClean="0"/>
              <a:t>The </a:t>
            </a:r>
            <a:r>
              <a:rPr lang="en-US" sz="1500" dirty="0"/>
              <a:t>credit is assigned to the first marketing touchpoint. More specifically, 100% of the deal value is assigned to the </a:t>
            </a:r>
            <a:r>
              <a:rPr lang="en-US" sz="1500" b="1" dirty="0"/>
              <a:t>channel and/or activity that acquired the contact</a:t>
            </a:r>
            <a:r>
              <a:rPr lang="en-US" sz="1500" dirty="0"/>
              <a:t>.</a:t>
            </a:r>
            <a:endParaRPr lang="en-US" sz="1500" dirty="0"/>
          </a:p>
        </p:txBody>
      </p:sp>
      <p:sp>
        <p:nvSpPr>
          <p:cNvPr id="7" name="Title 1"/>
          <p:cNvSpPr txBox="1">
            <a:spLocks/>
          </p:cNvSpPr>
          <p:nvPr/>
        </p:nvSpPr>
        <p:spPr bwMode="auto">
          <a:xfrm>
            <a:off x="1000920" y="460253"/>
            <a:ext cx="7187711" cy="688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lnSpc>
                <a:spcPct val="90000"/>
              </a:lnSpc>
              <a:spcBef>
                <a:spcPct val="0"/>
              </a:spcBef>
              <a:spcAft>
                <a:spcPct val="0"/>
              </a:spcAft>
              <a:defRPr sz="4062"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062">
                <a:solidFill>
                  <a:schemeClr val="tx1"/>
                </a:solidFill>
                <a:latin typeface="Century Gothic" pitchFamily="34" charset="0"/>
                <a:ea typeface="ＭＳ Ｐゴシック" charset="0"/>
                <a:cs typeface="ＭＳ Ｐゴシック" charset="0"/>
              </a:defRPr>
            </a:lvl5pPr>
            <a:lvl6pPr marL="422041" algn="l" rtl="0" fontAlgn="base">
              <a:lnSpc>
                <a:spcPct val="90000"/>
              </a:lnSpc>
              <a:spcBef>
                <a:spcPct val="0"/>
              </a:spcBef>
              <a:spcAft>
                <a:spcPct val="0"/>
              </a:spcAft>
              <a:defRPr sz="4062">
                <a:solidFill>
                  <a:schemeClr val="tx1"/>
                </a:solidFill>
                <a:latin typeface="Calibri Light" pitchFamily="34" charset="0"/>
              </a:defRPr>
            </a:lvl6pPr>
            <a:lvl7pPr marL="844083" algn="l" rtl="0" fontAlgn="base">
              <a:lnSpc>
                <a:spcPct val="90000"/>
              </a:lnSpc>
              <a:spcBef>
                <a:spcPct val="0"/>
              </a:spcBef>
              <a:spcAft>
                <a:spcPct val="0"/>
              </a:spcAft>
              <a:defRPr sz="4062">
                <a:solidFill>
                  <a:schemeClr val="tx1"/>
                </a:solidFill>
                <a:latin typeface="Calibri Light" pitchFamily="34" charset="0"/>
              </a:defRPr>
            </a:lvl7pPr>
            <a:lvl8pPr marL="1266124" algn="l" rtl="0" fontAlgn="base">
              <a:lnSpc>
                <a:spcPct val="90000"/>
              </a:lnSpc>
              <a:spcBef>
                <a:spcPct val="0"/>
              </a:spcBef>
              <a:spcAft>
                <a:spcPct val="0"/>
              </a:spcAft>
              <a:defRPr sz="4062">
                <a:solidFill>
                  <a:schemeClr val="tx1"/>
                </a:solidFill>
                <a:latin typeface="Calibri Light" pitchFamily="34" charset="0"/>
              </a:defRPr>
            </a:lvl8pPr>
            <a:lvl9pPr marL="1688165" algn="l" rtl="0" fontAlgn="base">
              <a:lnSpc>
                <a:spcPct val="90000"/>
              </a:lnSpc>
              <a:spcBef>
                <a:spcPct val="0"/>
              </a:spcBef>
              <a:spcAft>
                <a:spcPct val="0"/>
              </a:spcAft>
              <a:defRPr sz="4062">
                <a:solidFill>
                  <a:schemeClr val="tx1"/>
                </a:solidFill>
                <a:latin typeface="Calibri Light" pitchFamily="34" charset="0"/>
              </a:defRPr>
            </a:lvl9pPr>
          </a:lstStyle>
          <a:p>
            <a:pPr algn="ctr" eaLnBrk="1" hangingPunct="1"/>
            <a:r>
              <a:rPr lang="en-GB" altLang="x-none" sz="4431" dirty="0" smtClean="0">
                <a:solidFill>
                  <a:prstClr val="black"/>
                </a:solidFill>
                <a:latin typeface="Calibri" charset="0"/>
                <a:ea typeface="ＭＳ Ｐゴシック" charset="-128"/>
              </a:rPr>
              <a:t>Interaction </a:t>
            </a:r>
            <a:r>
              <a:rPr lang="en-GB" altLang="x-none" sz="4431" dirty="0" err="1" smtClean="0">
                <a:solidFill>
                  <a:prstClr val="black"/>
                </a:solidFill>
                <a:latin typeface="Calibri" charset="0"/>
                <a:ea typeface="ＭＳ Ｐゴシック" charset="-128"/>
              </a:rPr>
              <a:t>Touchpoints</a:t>
            </a:r>
            <a:endParaRPr lang="en-GB" altLang="x-none" sz="4431" dirty="0" smtClean="0">
              <a:solidFill>
                <a:prstClr val="black"/>
              </a:solidFill>
              <a:latin typeface="Calibri" charset="0"/>
              <a:ea typeface="ＭＳ Ｐゴシック" charset="-128"/>
            </a:endParaRPr>
          </a:p>
        </p:txBody>
      </p:sp>
      <p:grpSp>
        <p:nvGrpSpPr>
          <p:cNvPr id="2" name="Group 1"/>
          <p:cNvGrpSpPr/>
          <p:nvPr/>
        </p:nvGrpSpPr>
        <p:grpSpPr>
          <a:xfrm>
            <a:off x="919795" y="1788343"/>
            <a:ext cx="3832978" cy="173194"/>
            <a:chOff x="1694495" y="2423343"/>
            <a:chExt cx="3832978" cy="173194"/>
          </a:xfrm>
        </p:grpSpPr>
        <p:cxnSp>
          <p:nvCxnSpPr>
            <p:cNvPr id="21" name="Straight Connector 20"/>
            <p:cNvCxnSpPr>
              <a:stCxn id="22" idx="6"/>
              <a:endCxn id="25" idx="6"/>
            </p:cNvCxnSpPr>
            <p:nvPr/>
          </p:nvCxnSpPr>
          <p:spPr>
            <a:xfrm>
              <a:off x="1867689" y="2509940"/>
              <a:ext cx="3659784" cy="0"/>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694495" y="2423343"/>
              <a:ext cx="173194" cy="173194"/>
            </a:xfrm>
            <a:prstGeom prst="ellipse">
              <a:avLst/>
            </a:prstGeom>
            <a:solidFill>
              <a:srgbClr val="800000"/>
            </a:solidFill>
            <a:ln>
              <a:solidFill>
                <a:srgbClr val="800000"/>
              </a:solidFill>
            </a:ln>
            <a:effectLst>
              <a:glow rad="139700">
                <a:srgbClr val="9C0003">
                  <a:alpha val="34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23" name="Oval 22"/>
            <p:cNvSpPr/>
            <p:nvPr/>
          </p:nvSpPr>
          <p:spPr>
            <a:xfrm>
              <a:off x="3524387"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354279"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 Placeholder 2"/>
          <p:cNvSpPr txBox="1">
            <a:spLocks/>
          </p:cNvSpPr>
          <p:nvPr/>
        </p:nvSpPr>
        <p:spPr>
          <a:xfrm>
            <a:off x="724585" y="1261895"/>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First Touch (FT) Attribution</a:t>
            </a:r>
            <a:endParaRPr lang="en-US" sz="1600" b="1" dirty="0">
              <a:solidFill>
                <a:schemeClr val="bg2"/>
              </a:solidFill>
            </a:endParaRPr>
          </a:p>
        </p:txBody>
      </p:sp>
      <p:sp>
        <p:nvSpPr>
          <p:cNvPr id="28" name="Text Placeholder 2"/>
          <p:cNvSpPr txBox="1">
            <a:spLocks/>
          </p:cNvSpPr>
          <p:nvPr/>
        </p:nvSpPr>
        <p:spPr>
          <a:xfrm>
            <a:off x="653102" y="4132095"/>
            <a:ext cx="7906697" cy="10749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500" dirty="0" smtClean="0"/>
              <a:t>Last </a:t>
            </a:r>
            <a:r>
              <a:rPr lang="en-US" sz="1500" dirty="0"/>
              <a:t>touch attribution is the opposite </a:t>
            </a:r>
            <a:r>
              <a:rPr lang="en-US" sz="1500" dirty="0" smtClean="0"/>
              <a:t>end, where </a:t>
            </a:r>
            <a:r>
              <a:rPr lang="en-US" sz="1500" b="1" dirty="0" smtClean="0"/>
              <a:t>100</a:t>
            </a:r>
            <a:r>
              <a:rPr lang="en-US" sz="1500" b="1" dirty="0"/>
              <a:t>% of the value is assigned to the final touchpoint </a:t>
            </a:r>
            <a:r>
              <a:rPr lang="en-US" sz="1500" dirty="0"/>
              <a:t>before the opportunity was created.</a:t>
            </a:r>
            <a:endParaRPr lang="en-US" sz="1500" dirty="0"/>
          </a:p>
        </p:txBody>
      </p:sp>
      <p:sp>
        <p:nvSpPr>
          <p:cNvPr id="35" name="Text Placeholder 2"/>
          <p:cNvSpPr txBox="1">
            <a:spLocks/>
          </p:cNvSpPr>
          <p:nvPr/>
        </p:nvSpPr>
        <p:spPr>
          <a:xfrm>
            <a:off x="407085" y="1947695"/>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Visitor</a:t>
            </a:r>
            <a:endParaRPr lang="en-US" sz="1500" dirty="0">
              <a:solidFill>
                <a:schemeClr val="bg2"/>
              </a:solidFill>
            </a:endParaRPr>
          </a:p>
        </p:txBody>
      </p:sp>
      <p:sp>
        <p:nvSpPr>
          <p:cNvPr id="36" name="Text Placeholder 2"/>
          <p:cNvSpPr txBox="1">
            <a:spLocks/>
          </p:cNvSpPr>
          <p:nvPr/>
        </p:nvSpPr>
        <p:spPr>
          <a:xfrm>
            <a:off x="2223185" y="1934995"/>
            <a:ext cx="13836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Lead Capture</a:t>
            </a:r>
            <a:endParaRPr lang="en-US" sz="1500" dirty="0">
              <a:solidFill>
                <a:schemeClr val="bg2"/>
              </a:solidFill>
            </a:endParaRPr>
          </a:p>
        </p:txBody>
      </p:sp>
      <p:sp>
        <p:nvSpPr>
          <p:cNvPr id="37" name="Text Placeholder 2"/>
          <p:cNvSpPr txBox="1">
            <a:spLocks/>
          </p:cNvSpPr>
          <p:nvPr/>
        </p:nvSpPr>
        <p:spPr>
          <a:xfrm>
            <a:off x="4013885" y="1934995"/>
            <a:ext cx="19424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 Created</a:t>
            </a:r>
            <a:endParaRPr lang="en-US" sz="1500" dirty="0">
              <a:solidFill>
                <a:schemeClr val="bg2"/>
              </a:solidFill>
            </a:endParaRPr>
          </a:p>
        </p:txBody>
      </p:sp>
      <p:cxnSp>
        <p:nvCxnSpPr>
          <p:cNvPr id="39" name="Straight Connector 38"/>
          <p:cNvCxnSpPr>
            <a:stCxn id="40" idx="6"/>
            <a:endCxn id="42" idx="6"/>
          </p:cNvCxnSpPr>
          <p:nvPr/>
        </p:nvCxnSpPr>
        <p:spPr>
          <a:xfrm>
            <a:off x="1092989" y="3654424"/>
            <a:ext cx="3659784" cy="0"/>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919795" y="3567827"/>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749687" y="3567827"/>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579579" y="3567827"/>
            <a:ext cx="173194" cy="173194"/>
          </a:xfrm>
          <a:prstGeom prst="ellipse">
            <a:avLst/>
          </a:prstGeom>
          <a:solidFill>
            <a:srgbClr val="800000"/>
          </a:solidFill>
          <a:ln>
            <a:solidFill>
              <a:srgbClr val="800000"/>
            </a:solidFill>
          </a:ln>
          <a:effectLst>
            <a:glow rad="139700">
              <a:srgbClr val="9C0003">
                <a:alpha val="34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43" name="Text Placeholder 2"/>
          <p:cNvSpPr txBox="1">
            <a:spLocks/>
          </p:cNvSpPr>
          <p:nvPr/>
        </p:nvSpPr>
        <p:spPr>
          <a:xfrm>
            <a:off x="724585" y="3041379"/>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Last Touch (LT) Attribution</a:t>
            </a:r>
            <a:endParaRPr lang="en-US" sz="1600" b="1" dirty="0">
              <a:solidFill>
                <a:schemeClr val="bg2"/>
              </a:solidFill>
            </a:endParaRPr>
          </a:p>
        </p:txBody>
      </p:sp>
      <p:sp>
        <p:nvSpPr>
          <p:cNvPr id="44" name="Text Placeholder 2"/>
          <p:cNvSpPr txBox="1">
            <a:spLocks/>
          </p:cNvSpPr>
          <p:nvPr/>
        </p:nvSpPr>
        <p:spPr>
          <a:xfrm>
            <a:off x="407085" y="3727179"/>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Visitor</a:t>
            </a:r>
            <a:endParaRPr lang="en-US" sz="1500" dirty="0">
              <a:solidFill>
                <a:schemeClr val="bg2"/>
              </a:solidFill>
            </a:endParaRPr>
          </a:p>
        </p:txBody>
      </p:sp>
      <p:sp>
        <p:nvSpPr>
          <p:cNvPr id="45" name="Text Placeholder 2"/>
          <p:cNvSpPr txBox="1">
            <a:spLocks/>
          </p:cNvSpPr>
          <p:nvPr/>
        </p:nvSpPr>
        <p:spPr>
          <a:xfrm>
            <a:off x="2223185" y="3714479"/>
            <a:ext cx="13836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Lead Capture</a:t>
            </a:r>
            <a:endParaRPr lang="en-US" sz="1500" dirty="0">
              <a:solidFill>
                <a:schemeClr val="bg2"/>
              </a:solidFill>
            </a:endParaRPr>
          </a:p>
        </p:txBody>
      </p:sp>
      <p:sp>
        <p:nvSpPr>
          <p:cNvPr id="46" name="Text Placeholder 2"/>
          <p:cNvSpPr txBox="1">
            <a:spLocks/>
          </p:cNvSpPr>
          <p:nvPr/>
        </p:nvSpPr>
        <p:spPr>
          <a:xfrm>
            <a:off x="4013885" y="3714479"/>
            <a:ext cx="19424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 Created</a:t>
            </a:r>
            <a:endParaRPr lang="en-US" sz="1500" dirty="0">
              <a:solidFill>
                <a:schemeClr val="bg2"/>
              </a:solidFill>
            </a:endParaRPr>
          </a:p>
        </p:txBody>
      </p:sp>
      <p:sp>
        <p:nvSpPr>
          <p:cNvPr id="47" name="Text Placeholder 2"/>
          <p:cNvSpPr txBox="1">
            <a:spLocks/>
          </p:cNvSpPr>
          <p:nvPr/>
        </p:nvSpPr>
        <p:spPr>
          <a:xfrm>
            <a:off x="724585" y="4844779"/>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Multi-Touch Attribution</a:t>
            </a:r>
            <a:endParaRPr lang="en-US" sz="1600" b="1" dirty="0">
              <a:solidFill>
                <a:schemeClr val="bg2"/>
              </a:solidFill>
            </a:endParaRPr>
          </a:p>
        </p:txBody>
      </p:sp>
      <p:sp>
        <p:nvSpPr>
          <p:cNvPr id="48" name="Text Placeholder 2"/>
          <p:cNvSpPr txBox="1">
            <a:spLocks/>
          </p:cNvSpPr>
          <p:nvPr/>
        </p:nvSpPr>
        <p:spPr>
          <a:xfrm>
            <a:off x="653102" y="5275095"/>
            <a:ext cx="7906697" cy="9352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500" dirty="0" smtClean="0"/>
              <a:t>Multi</a:t>
            </a:r>
            <a:r>
              <a:rPr lang="en-US" sz="1500" dirty="0"/>
              <a:t>-touch attribution is any model that assigns some </a:t>
            </a:r>
            <a:r>
              <a:rPr lang="en-US" sz="1500" b="1" dirty="0"/>
              <a:t>share of the credit to more than one touchpoint</a:t>
            </a:r>
            <a:r>
              <a:rPr lang="en-US" sz="1500" dirty="0"/>
              <a:t>.</a:t>
            </a:r>
          </a:p>
        </p:txBody>
      </p:sp>
    </p:spTree>
    <p:extLst>
      <p:ext uri="{BB962C8B-B14F-4D97-AF65-F5344CB8AC3E}">
        <p14:creationId xmlns:p14="http://schemas.microsoft.com/office/powerpoint/2010/main" val="42079716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8</a:t>
            </a:fld>
            <a:endParaRPr lang="en-US" altLang="x-none" sz="923">
              <a:solidFill>
                <a:prstClr val="white"/>
              </a:solidFill>
            </a:endParaRPr>
          </a:p>
        </p:txBody>
      </p:sp>
      <p:grpSp>
        <p:nvGrpSpPr>
          <p:cNvPr id="2" name="Group 1"/>
          <p:cNvGrpSpPr/>
          <p:nvPr/>
        </p:nvGrpSpPr>
        <p:grpSpPr>
          <a:xfrm>
            <a:off x="919795" y="1788343"/>
            <a:ext cx="3832978" cy="173194"/>
            <a:chOff x="1694495" y="2423343"/>
            <a:chExt cx="3832978" cy="173194"/>
          </a:xfrm>
        </p:grpSpPr>
        <p:cxnSp>
          <p:nvCxnSpPr>
            <p:cNvPr id="21" name="Straight Connector 20"/>
            <p:cNvCxnSpPr>
              <a:stCxn id="22" idx="6"/>
              <a:endCxn id="25" idx="6"/>
            </p:cNvCxnSpPr>
            <p:nvPr/>
          </p:nvCxnSpPr>
          <p:spPr>
            <a:xfrm>
              <a:off x="1867689" y="2509940"/>
              <a:ext cx="3659784" cy="0"/>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694495" y="2423343"/>
              <a:ext cx="173194" cy="173194"/>
            </a:xfrm>
            <a:prstGeom prst="ellipse">
              <a:avLst/>
            </a:prstGeom>
            <a:solidFill>
              <a:srgbClr val="800000"/>
            </a:solidFill>
            <a:ln>
              <a:solidFill>
                <a:srgbClr val="800000"/>
              </a:solidFill>
            </a:ln>
            <a:effectLst>
              <a:glow rad="139700">
                <a:srgbClr val="9C0003">
                  <a:alpha val="34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23" name="Oval 22"/>
            <p:cNvSpPr/>
            <p:nvPr/>
          </p:nvSpPr>
          <p:spPr>
            <a:xfrm>
              <a:off x="3524387"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354279" y="2423343"/>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ext Placeholder 2"/>
          <p:cNvSpPr txBox="1">
            <a:spLocks/>
          </p:cNvSpPr>
          <p:nvPr/>
        </p:nvSpPr>
        <p:spPr>
          <a:xfrm>
            <a:off x="724585" y="1261895"/>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First Touch (FT) Attribution</a:t>
            </a:r>
            <a:endParaRPr lang="en-US" sz="1600" b="1" dirty="0">
              <a:solidFill>
                <a:schemeClr val="bg2"/>
              </a:solidFill>
            </a:endParaRPr>
          </a:p>
        </p:txBody>
      </p:sp>
      <p:sp>
        <p:nvSpPr>
          <p:cNvPr id="35" name="Text Placeholder 2"/>
          <p:cNvSpPr txBox="1">
            <a:spLocks/>
          </p:cNvSpPr>
          <p:nvPr/>
        </p:nvSpPr>
        <p:spPr>
          <a:xfrm>
            <a:off x="407085" y="1947695"/>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Visitor</a:t>
            </a:r>
            <a:endParaRPr lang="en-US" sz="1500" dirty="0">
              <a:solidFill>
                <a:schemeClr val="bg2"/>
              </a:solidFill>
            </a:endParaRPr>
          </a:p>
        </p:txBody>
      </p:sp>
      <p:sp>
        <p:nvSpPr>
          <p:cNvPr id="36" name="Text Placeholder 2"/>
          <p:cNvSpPr txBox="1">
            <a:spLocks/>
          </p:cNvSpPr>
          <p:nvPr/>
        </p:nvSpPr>
        <p:spPr>
          <a:xfrm>
            <a:off x="2223185" y="1934995"/>
            <a:ext cx="13836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Lead Capture</a:t>
            </a:r>
            <a:endParaRPr lang="en-US" sz="1500" dirty="0">
              <a:solidFill>
                <a:schemeClr val="bg2"/>
              </a:solidFill>
            </a:endParaRPr>
          </a:p>
        </p:txBody>
      </p:sp>
      <p:sp>
        <p:nvSpPr>
          <p:cNvPr id="37" name="Text Placeholder 2"/>
          <p:cNvSpPr txBox="1">
            <a:spLocks/>
          </p:cNvSpPr>
          <p:nvPr/>
        </p:nvSpPr>
        <p:spPr>
          <a:xfrm>
            <a:off x="4013885" y="1934995"/>
            <a:ext cx="19424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 Created</a:t>
            </a:r>
            <a:endParaRPr lang="en-US" sz="1500" dirty="0">
              <a:solidFill>
                <a:schemeClr val="bg2"/>
              </a:solidFill>
            </a:endParaRPr>
          </a:p>
        </p:txBody>
      </p:sp>
      <p:sp>
        <p:nvSpPr>
          <p:cNvPr id="3" name="Rectangle 2"/>
          <p:cNvSpPr/>
          <p:nvPr/>
        </p:nvSpPr>
        <p:spPr>
          <a:xfrm>
            <a:off x="610998" y="2801226"/>
            <a:ext cx="8002872" cy="2862323"/>
          </a:xfrm>
          <a:prstGeom prst="rect">
            <a:avLst/>
          </a:prstGeom>
        </p:spPr>
        <p:txBody>
          <a:bodyPr wrap="square">
            <a:spAutoFit/>
          </a:bodyPr>
          <a:lstStyle/>
          <a:p>
            <a:r>
              <a:rPr lang="en-US" dirty="0" smtClean="0"/>
              <a:t>Pros: You can learn which channels are attracting potential customers and which </a:t>
            </a:r>
            <a:r>
              <a:rPr lang="en-US" dirty="0"/>
              <a:t>channels are the most </a:t>
            </a:r>
            <a:r>
              <a:rPr lang="en-US" dirty="0" smtClean="0"/>
              <a:t>successful.  </a:t>
            </a:r>
          </a:p>
          <a:p>
            <a:endParaRPr lang="en-US" dirty="0"/>
          </a:p>
          <a:p>
            <a:r>
              <a:rPr lang="en-US" dirty="0"/>
              <a:t>For example, if your $1,000 a month Facebook ad campaign is sending a ton of traffic to your site, that might indicate that you should experiment with increasing that budget and seeing if you can also increase results.</a:t>
            </a:r>
          </a:p>
          <a:p>
            <a:endParaRPr lang="en-US" dirty="0"/>
          </a:p>
          <a:p>
            <a:r>
              <a:rPr lang="en-US" dirty="0" smtClean="0"/>
              <a:t>Cons: First touch gives you information about channels but doesn’t tell </a:t>
            </a:r>
            <a:r>
              <a:rPr lang="en-US" dirty="0"/>
              <a:t>the whole story. Sure, that Facebook ad is sending you a lot of traffic, but how much of it actually converts to a purchase</a:t>
            </a:r>
            <a:r>
              <a:rPr lang="en-US" dirty="0" smtClean="0"/>
              <a:t>?</a:t>
            </a:r>
            <a:endParaRPr lang="en-US" dirty="0"/>
          </a:p>
        </p:txBody>
      </p:sp>
    </p:spTree>
    <p:extLst>
      <p:ext uri="{BB962C8B-B14F-4D97-AF65-F5344CB8AC3E}">
        <p14:creationId xmlns:p14="http://schemas.microsoft.com/office/powerpoint/2010/main" val="25665120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5" name="Slide Number Placeholder 1"/>
          <p:cNvSpPr>
            <a:spLocks noGrp="1"/>
          </p:cNvSpPr>
          <p:nvPr>
            <p:ph type="sldNum" sz="quarter" idx="4294967295"/>
          </p:nvPr>
        </p:nvSpPr>
        <p:spPr bwMode="auto">
          <a:xfrm>
            <a:off x="8765937" y="66675"/>
            <a:ext cx="388327" cy="27463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Calibri" charset="0"/>
                <a:ea typeface="ＭＳ Ｐゴシック" charset="-128"/>
              </a:defRPr>
            </a:lvl1pPr>
            <a:lvl2pPr marL="685817" indent="-263776">
              <a:defRPr sz="2215">
                <a:solidFill>
                  <a:schemeClr val="tx1"/>
                </a:solidFill>
                <a:latin typeface="Calibri" charset="0"/>
                <a:ea typeface="ＭＳ Ｐゴシック" charset="-128"/>
              </a:defRPr>
            </a:lvl2pPr>
            <a:lvl3pPr marL="1055103" indent="-211021">
              <a:defRPr sz="2215">
                <a:solidFill>
                  <a:schemeClr val="tx1"/>
                </a:solidFill>
                <a:latin typeface="Calibri" charset="0"/>
                <a:ea typeface="ＭＳ Ｐゴシック" charset="-128"/>
              </a:defRPr>
            </a:lvl3pPr>
            <a:lvl4pPr marL="1477145" indent="-211021">
              <a:defRPr sz="2215">
                <a:solidFill>
                  <a:schemeClr val="tx1"/>
                </a:solidFill>
                <a:latin typeface="Calibri" charset="0"/>
                <a:ea typeface="ＭＳ Ｐゴシック" charset="-128"/>
              </a:defRPr>
            </a:lvl4pPr>
            <a:lvl5pPr marL="1899186" indent="-211021">
              <a:defRPr sz="2215">
                <a:solidFill>
                  <a:schemeClr val="tx1"/>
                </a:solidFill>
                <a:latin typeface="Calibri" charset="0"/>
                <a:ea typeface="ＭＳ Ｐゴシック" charset="-128"/>
              </a:defRPr>
            </a:lvl5pPr>
            <a:lvl6pPr marL="2321227" indent="-211021" eaLnBrk="0" fontAlgn="base" hangingPunct="0">
              <a:spcBef>
                <a:spcPct val="0"/>
              </a:spcBef>
              <a:spcAft>
                <a:spcPct val="0"/>
              </a:spcAft>
              <a:defRPr sz="2215">
                <a:solidFill>
                  <a:schemeClr val="tx1"/>
                </a:solidFill>
                <a:latin typeface="Calibri" charset="0"/>
                <a:ea typeface="ＭＳ Ｐゴシック" charset="-128"/>
              </a:defRPr>
            </a:lvl6pPr>
            <a:lvl7pPr marL="2743269" indent="-211021" eaLnBrk="0" fontAlgn="base" hangingPunct="0">
              <a:spcBef>
                <a:spcPct val="0"/>
              </a:spcBef>
              <a:spcAft>
                <a:spcPct val="0"/>
              </a:spcAft>
              <a:defRPr sz="2215">
                <a:solidFill>
                  <a:schemeClr val="tx1"/>
                </a:solidFill>
                <a:latin typeface="Calibri" charset="0"/>
                <a:ea typeface="ＭＳ Ｐゴシック" charset="-128"/>
              </a:defRPr>
            </a:lvl7pPr>
            <a:lvl8pPr marL="3165310" indent="-211021" eaLnBrk="0" fontAlgn="base" hangingPunct="0">
              <a:spcBef>
                <a:spcPct val="0"/>
              </a:spcBef>
              <a:spcAft>
                <a:spcPct val="0"/>
              </a:spcAft>
              <a:defRPr sz="2215">
                <a:solidFill>
                  <a:schemeClr val="tx1"/>
                </a:solidFill>
                <a:latin typeface="Calibri" charset="0"/>
                <a:ea typeface="ＭＳ Ｐゴシック" charset="-128"/>
              </a:defRPr>
            </a:lvl8pPr>
            <a:lvl9pPr marL="3587351" indent="-211021" eaLnBrk="0" fontAlgn="base" hangingPunct="0">
              <a:spcBef>
                <a:spcPct val="0"/>
              </a:spcBef>
              <a:spcAft>
                <a:spcPct val="0"/>
              </a:spcAft>
              <a:defRPr sz="2215">
                <a:solidFill>
                  <a:schemeClr val="tx1"/>
                </a:solidFill>
                <a:latin typeface="Calibri" charset="0"/>
                <a:ea typeface="ＭＳ Ｐゴシック" charset="-128"/>
              </a:defRPr>
            </a:lvl9pPr>
          </a:lstStyle>
          <a:p>
            <a:fld id="{DB4E92FA-E92B-1F46-914F-8561E7A9466E}" type="slidenum">
              <a:rPr lang="en-US" altLang="x-none" sz="923">
                <a:solidFill>
                  <a:prstClr val="white"/>
                </a:solidFill>
              </a:rPr>
              <a:pPr/>
              <a:t>9</a:t>
            </a:fld>
            <a:endParaRPr lang="en-US" altLang="x-none" sz="923">
              <a:solidFill>
                <a:prstClr val="white"/>
              </a:solidFill>
            </a:endParaRPr>
          </a:p>
        </p:txBody>
      </p:sp>
      <p:cxnSp>
        <p:nvCxnSpPr>
          <p:cNvPr id="39" name="Straight Connector 38"/>
          <p:cNvCxnSpPr>
            <a:stCxn id="40" idx="6"/>
            <a:endCxn id="42" idx="6"/>
          </p:cNvCxnSpPr>
          <p:nvPr/>
        </p:nvCxnSpPr>
        <p:spPr>
          <a:xfrm>
            <a:off x="1069028" y="1617542"/>
            <a:ext cx="3659784" cy="0"/>
          </a:xfrm>
          <a:prstGeom prst="line">
            <a:avLst/>
          </a:prstGeom>
          <a:ln>
            <a:solidFill>
              <a:srgbClr val="1F497D"/>
            </a:solidFill>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895834" y="1530945"/>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725726" y="1530945"/>
            <a:ext cx="173194" cy="173194"/>
          </a:xfrm>
          <a:prstGeom prst="ellipse">
            <a:avLst/>
          </a:prstGeom>
          <a:solidFill>
            <a:srgbClr val="1F497D"/>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555618" y="1530945"/>
            <a:ext cx="173194" cy="173194"/>
          </a:xfrm>
          <a:prstGeom prst="ellipse">
            <a:avLst/>
          </a:prstGeom>
          <a:solidFill>
            <a:srgbClr val="800000"/>
          </a:solidFill>
          <a:ln>
            <a:solidFill>
              <a:srgbClr val="800000"/>
            </a:solidFill>
          </a:ln>
          <a:effectLst>
            <a:glow rad="139700">
              <a:srgbClr val="9C0003">
                <a:alpha val="34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43" name="Text Placeholder 2"/>
          <p:cNvSpPr txBox="1">
            <a:spLocks/>
          </p:cNvSpPr>
          <p:nvPr/>
        </p:nvSpPr>
        <p:spPr>
          <a:xfrm>
            <a:off x="700624" y="1004497"/>
            <a:ext cx="2844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nSpc>
                <a:spcPct val="120000"/>
              </a:lnSpc>
              <a:spcAft>
                <a:spcPts val="600"/>
              </a:spcAft>
            </a:pPr>
            <a:r>
              <a:rPr lang="en-US" sz="1600" b="1" dirty="0" smtClean="0">
                <a:solidFill>
                  <a:schemeClr val="bg2"/>
                </a:solidFill>
              </a:rPr>
              <a:t>Last Touch (LT) Attribution</a:t>
            </a:r>
            <a:endParaRPr lang="en-US" sz="1600" b="1" dirty="0">
              <a:solidFill>
                <a:schemeClr val="bg2"/>
              </a:solidFill>
            </a:endParaRPr>
          </a:p>
        </p:txBody>
      </p:sp>
      <p:sp>
        <p:nvSpPr>
          <p:cNvPr id="44" name="Text Placeholder 2"/>
          <p:cNvSpPr txBox="1">
            <a:spLocks/>
          </p:cNvSpPr>
          <p:nvPr/>
        </p:nvSpPr>
        <p:spPr>
          <a:xfrm>
            <a:off x="383124" y="1690297"/>
            <a:ext cx="1193115" cy="4399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Visitor</a:t>
            </a:r>
            <a:endParaRPr lang="en-US" sz="1500" dirty="0">
              <a:solidFill>
                <a:schemeClr val="bg2"/>
              </a:solidFill>
            </a:endParaRPr>
          </a:p>
        </p:txBody>
      </p:sp>
      <p:sp>
        <p:nvSpPr>
          <p:cNvPr id="45" name="Text Placeholder 2"/>
          <p:cNvSpPr txBox="1">
            <a:spLocks/>
          </p:cNvSpPr>
          <p:nvPr/>
        </p:nvSpPr>
        <p:spPr>
          <a:xfrm>
            <a:off x="2199224" y="1677597"/>
            <a:ext cx="13836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Lead Capture</a:t>
            </a:r>
            <a:endParaRPr lang="en-US" sz="1500" dirty="0">
              <a:solidFill>
                <a:schemeClr val="bg2"/>
              </a:solidFill>
            </a:endParaRPr>
          </a:p>
        </p:txBody>
      </p:sp>
      <p:sp>
        <p:nvSpPr>
          <p:cNvPr id="46" name="Text Placeholder 2"/>
          <p:cNvSpPr txBox="1">
            <a:spLocks/>
          </p:cNvSpPr>
          <p:nvPr/>
        </p:nvSpPr>
        <p:spPr>
          <a:xfrm>
            <a:off x="3989924" y="1677597"/>
            <a:ext cx="1942415" cy="45260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120000"/>
              </a:lnSpc>
              <a:spcAft>
                <a:spcPts val="600"/>
              </a:spcAft>
            </a:pPr>
            <a:r>
              <a:rPr lang="en-US" sz="1500" dirty="0" smtClean="0">
                <a:solidFill>
                  <a:schemeClr val="bg2"/>
                </a:solidFill>
              </a:rPr>
              <a:t>Opportunity Created</a:t>
            </a:r>
            <a:endParaRPr lang="en-US" sz="1500" dirty="0">
              <a:solidFill>
                <a:schemeClr val="bg2"/>
              </a:solidFill>
            </a:endParaRPr>
          </a:p>
        </p:txBody>
      </p:sp>
      <p:sp>
        <p:nvSpPr>
          <p:cNvPr id="27" name="Rectangle 26"/>
          <p:cNvSpPr/>
          <p:nvPr/>
        </p:nvSpPr>
        <p:spPr>
          <a:xfrm>
            <a:off x="634959" y="2297996"/>
            <a:ext cx="8002872" cy="3416320"/>
          </a:xfrm>
          <a:prstGeom prst="rect">
            <a:avLst/>
          </a:prstGeom>
        </p:spPr>
        <p:txBody>
          <a:bodyPr wrap="square">
            <a:spAutoFit/>
          </a:bodyPr>
          <a:lstStyle/>
          <a:p>
            <a:r>
              <a:rPr lang="en-US" i="1" dirty="0" smtClean="0"/>
              <a:t>Pros:</a:t>
            </a:r>
            <a:r>
              <a:rPr lang="en-US" i="1" dirty="0"/>
              <a:t> </a:t>
            </a:r>
            <a:r>
              <a:rPr lang="en-US" dirty="0" smtClean="0"/>
              <a:t>This is the final nudge </a:t>
            </a:r>
            <a:r>
              <a:rPr lang="en-US" dirty="0"/>
              <a:t>that pushed </a:t>
            </a:r>
            <a:r>
              <a:rPr lang="en-US" dirty="0" smtClean="0"/>
              <a:t>the lead </a:t>
            </a:r>
            <a:r>
              <a:rPr lang="en-US" dirty="0"/>
              <a:t>over the edge and into becoming a customer. </a:t>
            </a:r>
            <a:endParaRPr lang="en-US" dirty="0" smtClean="0"/>
          </a:p>
          <a:p>
            <a:endParaRPr lang="en-US" dirty="0"/>
          </a:p>
          <a:p>
            <a:r>
              <a:rPr lang="en-US" i="1" dirty="0" smtClean="0"/>
              <a:t>Cons:</a:t>
            </a:r>
            <a:r>
              <a:rPr lang="en-US" i="1" dirty="0"/>
              <a:t> </a:t>
            </a:r>
            <a:r>
              <a:rPr lang="en-US" dirty="0" smtClean="0"/>
              <a:t>Relying solely on last touch, in a way, ignores </a:t>
            </a:r>
            <a:r>
              <a:rPr lang="en-US" dirty="0"/>
              <a:t>all the efforts that led to that final </a:t>
            </a:r>
            <a:r>
              <a:rPr lang="en-US" dirty="0" smtClean="0"/>
              <a:t>touchpoint. </a:t>
            </a:r>
            <a:r>
              <a:rPr lang="en-US" dirty="0"/>
              <a:t>So giving all the credit to that last touch may skew </a:t>
            </a:r>
            <a:r>
              <a:rPr lang="en-US" dirty="0" smtClean="0"/>
              <a:t>the view </a:t>
            </a:r>
            <a:r>
              <a:rPr lang="en-US" dirty="0"/>
              <a:t>of </a:t>
            </a:r>
            <a:r>
              <a:rPr lang="en-US" dirty="0" smtClean="0"/>
              <a:t>your buyer journey.</a:t>
            </a:r>
          </a:p>
          <a:p>
            <a:endParaRPr lang="en-US" dirty="0"/>
          </a:p>
          <a:p>
            <a:r>
              <a:rPr lang="en-US" dirty="0"/>
              <a:t>Last touch attribution tends to be more conservative. </a:t>
            </a:r>
            <a:r>
              <a:rPr lang="en-US" dirty="0" smtClean="0"/>
              <a:t>Marketers can calculate the spend within that channel and the </a:t>
            </a:r>
            <a:r>
              <a:rPr lang="en-US" dirty="0"/>
              <a:t>conversion </a:t>
            </a:r>
            <a:r>
              <a:rPr lang="en-US" dirty="0" smtClean="0"/>
              <a:t>received. </a:t>
            </a:r>
            <a:r>
              <a:rPr lang="en-US" dirty="0"/>
              <a:t>But completely wiping out the time and money spent on branding in between first and last touch makes this a false computation</a:t>
            </a:r>
            <a:r>
              <a:rPr lang="en-US" dirty="0" smtClean="0"/>
              <a:t>. No one just wakes up and buys something it’s a series of </a:t>
            </a:r>
            <a:r>
              <a:rPr lang="en-US" dirty="0" err="1" smtClean="0"/>
              <a:t>touchbpoints</a:t>
            </a:r>
            <a:r>
              <a:rPr lang="en-US" dirty="0" smtClean="0"/>
              <a:t> with the brand.</a:t>
            </a:r>
            <a:endParaRPr lang="en-US" dirty="0"/>
          </a:p>
        </p:txBody>
      </p:sp>
    </p:spTree>
    <p:extLst>
      <p:ext uri="{BB962C8B-B14F-4D97-AF65-F5344CB8AC3E}">
        <p14:creationId xmlns:p14="http://schemas.microsoft.com/office/powerpoint/2010/main" val="399249184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1F497D"/>
      </a:dk2>
      <a:lt2>
        <a:srgbClr val="EEECE1"/>
      </a:lt2>
      <a:accent1>
        <a:srgbClr val="ED2651"/>
      </a:accent1>
      <a:accent2>
        <a:srgbClr val="2D31BC"/>
      </a:accent2>
      <a:accent3>
        <a:srgbClr val="B9C3D1"/>
      </a:accent3>
      <a:accent4>
        <a:srgbClr val="CAD1DC"/>
      </a:accent4>
      <a:accent5>
        <a:srgbClr val="A6AAA9"/>
      </a:accent5>
      <a:accent6>
        <a:srgbClr val="DCDEE0"/>
      </a:accent6>
      <a:hlink>
        <a:srgbClr val="7F7F7F"/>
      </a:hlink>
      <a:folHlink>
        <a:srgbClr val="7BBBB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7_Office Theme">
  <a:themeElements>
    <a:clrScheme name="Custom 3">
      <a:dk1>
        <a:sysClr val="windowText" lastClr="000000"/>
      </a:dk1>
      <a:lt1>
        <a:sysClr val="window" lastClr="FFFFFF"/>
      </a:lt1>
      <a:dk2>
        <a:srgbClr val="1F497D"/>
      </a:dk2>
      <a:lt2>
        <a:srgbClr val="EEECE1"/>
      </a:lt2>
      <a:accent1>
        <a:srgbClr val="ED2651"/>
      </a:accent1>
      <a:accent2>
        <a:srgbClr val="2D31BC"/>
      </a:accent2>
      <a:accent3>
        <a:srgbClr val="B9C3D1"/>
      </a:accent3>
      <a:accent4>
        <a:srgbClr val="CAD1DC"/>
      </a:accent4>
      <a:accent5>
        <a:srgbClr val="A6AAA9"/>
      </a:accent5>
      <a:accent6>
        <a:srgbClr val="DCDEE0"/>
      </a:accent6>
      <a:hlink>
        <a:srgbClr val="7F7F7F"/>
      </a:hlink>
      <a:folHlink>
        <a:srgbClr val="7BBBB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000000"/>
      </a:dk1>
      <a:lt1>
        <a:srgbClr val="FFFFFF"/>
      </a:lt1>
      <a:dk2>
        <a:srgbClr val="1F497D"/>
      </a:dk2>
      <a:lt2>
        <a:srgbClr val="EEECE1"/>
      </a:lt2>
      <a:accent1>
        <a:srgbClr val="ED2651"/>
      </a:accent1>
      <a:accent2>
        <a:srgbClr val="2D31BC"/>
      </a:accent2>
      <a:accent3>
        <a:srgbClr val="B9C3D1"/>
      </a:accent3>
      <a:accent4>
        <a:srgbClr val="CAD1DC"/>
      </a:accent4>
      <a:accent5>
        <a:srgbClr val="A6AAA9"/>
      </a:accent5>
      <a:accent6>
        <a:srgbClr val="DCDEE0"/>
      </a:accent6>
      <a:hlink>
        <a:srgbClr val="7F7F7F"/>
      </a:hlink>
      <a:folHlink>
        <a:srgbClr val="7BBB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ustom 3">
      <a:dk1>
        <a:srgbClr val="000000"/>
      </a:dk1>
      <a:lt1>
        <a:srgbClr val="FFFFFF"/>
      </a:lt1>
      <a:dk2>
        <a:srgbClr val="1F497D"/>
      </a:dk2>
      <a:lt2>
        <a:srgbClr val="EEECE1"/>
      </a:lt2>
      <a:accent1>
        <a:srgbClr val="ED2651"/>
      </a:accent1>
      <a:accent2>
        <a:srgbClr val="2D31BC"/>
      </a:accent2>
      <a:accent3>
        <a:srgbClr val="B9C3D1"/>
      </a:accent3>
      <a:accent4>
        <a:srgbClr val="CAD1DC"/>
      </a:accent4>
      <a:accent5>
        <a:srgbClr val="A6AAA9"/>
      </a:accent5>
      <a:accent6>
        <a:srgbClr val="DCDEE0"/>
      </a:accent6>
      <a:hlink>
        <a:srgbClr val="7F7F7F"/>
      </a:hlink>
      <a:folHlink>
        <a:srgbClr val="7BBB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ED2651"/>
      </a:accent1>
      <a:accent2>
        <a:srgbClr val="2D31BC"/>
      </a:accent2>
      <a:accent3>
        <a:srgbClr val="B9C3D1"/>
      </a:accent3>
      <a:accent4>
        <a:srgbClr val="CAD1DC"/>
      </a:accent4>
      <a:accent5>
        <a:srgbClr val="A6AAA9"/>
      </a:accent5>
      <a:accent6>
        <a:srgbClr val="DCDEE0"/>
      </a:accent6>
      <a:hlink>
        <a:srgbClr val="7F7F7F"/>
      </a:hlink>
      <a:folHlink>
        <a:srgbClr val="7BBBB5"/>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50696</TotalTime>
  <Words>2355</Words>
  <Application>Microsoft Macintosh PowerPoint</Application>
  <PresentationFormat>Letter Paper (8.5x11 in)</PresentationFormat>
  <Paragraphs>423</Paragraphs>
  <Slides>26</Slides>
  <Notes>19</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3_Office Theme</vt:lpstr>
      <vt:lpstr>7_Office Theme</vt:lpstr>
      <vt:lpstr>2_Office Theme</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Inga Romanoff</cp:lastModifiedBy>
  <cp:revision>1865</cp:revision>
  <cp:lastPrinted>2017-08-16T12:50:51Z</cp:lastPrinted>
  <dcterms:created xsi:type="dcterms:W3CDTF">2014-05-23T08:09:55Z</dcterms:created>
  <dcterms:modified xsi:type="dcterms:W3CDTF">2017-12-08T01:07:52Z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PAuthor">
    <vt:lpwstr>Inga Romanoff</vt:lpwstr>
  </property>
  <property fmtid="{D5CDD505-2E9C-101B-9397-08002B2CF9AE}" pid="3" name="AXPDataClassification">
    <vt:lpwstr>AXP Public</vt:lpwstr>
  </property>
  <property fmtid="{D5CDD505-2E9C-101B-9397-08002B2CF9AE}" pid="4" name="AXPDataClassificationForSearch">
    <vt:lpwstr>AXPPublic_UniqueSearchString</vt:lpwstr>
  </property>
  <property fmtid="{D5CDD505-2E9C-101B-9397-08002B2CF9AE}" pid="5" name="AXPLastAuthor">
    <vt:lpwstr>Inga Romanoff</vt:lpwstr>
  </property>
</Properties>
</file>